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25"/>
  </p:notesMasterIdLst>
  <p:sldIdLst>
    <p:sldId id="402" r:id="rId5"/>
    <p:sldId id="445" r:id="rId6"/>
    <p:sldId id="424" r:id="rId7"/>
    <p:sldId id="431" r:id="rId8"/>
    <p:sldId id="435" r:id="rId9"/>
    <p:sldId id="441" r:id="rId10"/>
    <p:sldId id="443" r:id="rId11"/>
    <p:sldId id="444" r:id="rId12"/>
    <p:sldId id="452" r:id="rId13"/>
    <p:sldId id="453" r:id="rId14"/>
    <p:sldId id="447" r:id="rId15"/>
    <p:sldId id="432" r:id="rId16"/>
    <p:sldId id="433" r:id="rId17"/>
    <p:sldId id="436" r:id="rId18"/>
    <p:sldId id="446" r:id="rId19"/>
    <p:sldId id="448" r:id="rId20"/>
    <p:sldId id="449" r:id="rId21"/>
    <p:sldId id="450" r:id="rId22"/>
    <p:sldId id="451" r:id="rId23"/>
    <p:sldId id="434" r:id="rId2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3702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51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tish Narayana" initials="YN" lastIdx="2" clrIdx="0">
    <p:extLst>
      <p:ext uri="{19B8F6BF-5375-455C-9EA6-DF929625EA0E}">
        <p15:presenceInfo xmlns:p15="http://schemas.microsoft.com/office/powerpoint/2012/main" userId="S::Yetish.Narayana@atyeti.com::7d2b66d4-f49d-4ccc-be18-497fd58b19c9" providerId="AD"/>
      </p:ext>
    </p:extLst>
  </p:cmAuthor>
  <p:cmAuthor id="2" name="Murtaza Abdeali" initials="MA" lastIdx="1" clrIdx="1">
    <p:extLst>
      <p:ext uri="{19B8F6BF-5375-455C-9EA6-DF929625EA0E}">
        <p15:presenceInfo xmlns:p15="http://schemas.microsoft.com/office/powerpoint/2012/main" userId="S::murtaza.abdeali@atyeti.com::51b00f07-ae8c-47de-8907-e69d1e88b5c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0EE931-12BC-F140-B0AF-B1F860B430D5}" v="255" dt="2021-07-16T12:53:05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4"/>
    <p:restoredTop sz="92936"/>
  </p:normalViewPr>
  <p:slideViewPr>
    <p:cSldViewPr snapToGrid="0">
      <p:cViewPr varScale="1">
        <p:scale>
          <a:sx n="132" d="100"/>
          <a:sy n="132" d="100"/>
        </p:scale>
        <p:origin x="1568" y="176"/>
      </p:cViewPr>
      <p:guideLst>
        <p:guide orient="horz" pos="2069"/>
        <p:guide orient="horz" pos="890"/>
        <p:guide orient="horz" pos="3702"/>
        <p:guide orient="horz" pos="3884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ey O'Shea" userId="cbd660b8-bf4f-4302-986c-e830f23178d8" providerId="ADAL" clId="{A50EE931-12BC-F140-B0AF-B1F860B430D5}"/>
    <pc:docChg chg="custSel modSld">
      <pc:chgData name="Casey O'Shea" userId="cbd660b8-bf4f-4302-986c-e830f23178d8" providerId="ADAL" clId="{A50EE931-12BC-F140-B0AF-B1F860B430D5}" dt="2021-07-16T14:10:56.272" v="5" actId="1076"/>
      <pc:docMkLst>
        <pc:docMk/>
      </pc:docMkLst>
      <pc:sldChg chg="addSp delSp modSp mod">
        <pc:chgData name="Casey O'Shea" userId="cbd660b8-bf4f-4302-986c-e830f23178d8" providerId="ADAL" clId="{A50EE931-12BC-F140-B0AF-B1F860B430D5}" dt="2021-07-16T14:10:56.272" v="5" actId="1076"/>
        <pc:sldMkLst>
          <pc:docMk/>
          <pc:sldMk cId="877086771" sldId="441"/>
        </pc:sldMkLst>
        <pc:spChg chg="add del mod">
          <ac:chgData name="Casey O'Shea" userId="cbd660b8-bf4f-4302-986c-e830f23178d8" providerId="ADAL" clId="{A50EE931-12BC-F140-B0AF-B1F860B430D5}" dt="2021-07-16T14:10:48.160" v="2" actId="478"/>
          <ac:spMkLst>
            <pc:docMk/>
            <pc:sldMk cId="877086771" sldId="441"/>
            <ac:spMk id="6" creationId="{9F795A24-CA32-9E41-A471-1D380CF2033A}"/>
          </ac:spMkLst>
        </pc:spChg>
        <pc:spChg chg="mod">
          <ac:chgData name="Casey O'Shea" userId="cbd660b8-bf4f-4302-986c-e830f23178d8" providerId="ADAL" clId="{A50EE931-12BC-F140-B0AF-B1F860B430D5}" dt="2021-07-16T14:10:56.272" v="5" actId="1076"/>
          <ac:spMkLst>
            <pc:docMk/>
            <pc:sldMk cId="877086771" sldId="441"/>
            <ac:spMk id="10" creationId="{17126E27-E2B6-4C42-B867-117B7589E658}"/>
          </ac:spMkLst>
        </pc:spChg>
        <pc:picChg chg="mod">
          <ac:chgData name="Casey O'Shea" userId="cbd660b8-bf4f-4302-986c-e830f23178d8" providerId="ADAL" clId="{A50EE931-12BC-F140-B0AF-B1F860B430D5}" dt="2021-07-16T14:10:53.707" v="4" actId="1076"/>
          <ac:picMkLst>
            <pc:docMk/>
            <pc:sldMk cId="877086771" sldId="441"/>
            <ac:picMk id="14" creationId="{615A4CED-B1A9-C94B-BA8F-48C9783B83FE}"/>
          </ac:picMkLst>
        </pc:picChg>
        <pc:picChg chg="del">
          <ac:chgData name="Casey O'Shea" userId="cbd660b8-bf4f-4302-986c-e830f23178d8" providerId="ADAL" clId="{A50EE931-12BC-F140-B0AF-B1F860B430D5}" dt="2021-07-16T14:10:44.487" v="1" actId="478"/>
          <ac:picMkLst>
            <pc:docMk/>
            <pc:sldMk cId="877086771" sldId="441"/>
            <ac:picMk id="31" creationId="{DEB91227-FAFE-0945-8FE7-3F8740C85BE2}"/>
          </ac:picMkLst>
        </pc:picChg>
        <pc:picChg chg="del">
          <ac:chgData name="Casey O'Shea" userId="cbd660b8-bf4f-4302-986c-e830f23178d8" providerId="ADAL" clId="{A50EE931-12BC-F140-B0AF-B1F860B430D5}" dt="2021-07-16T14:10:43.631" v="0" actId="478"/>
          <ac:picMkLst>
            <pc:docMk/>
            <pc:sldMk cId="877086771" sldId="441"/>
            <ac:picMk id="33" creationId="{CDEDA0E3-0345-E34B-A8FA-A75BDCFE75CC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EB3B3E-31F1-6D4C-9775-437451395B87}" type="datetimeFigureOut">
              <a:rPr lang="en-US" smtClean="0"/>
              <a:t>7/16/21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204FC-F81E-C34E-8921-E1F745DB8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1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204FC-F81E-C34E-8921-E1F745DB8D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C204FC-F81E-C34E-8921-E1F745DB8D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8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117803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Title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980000"/>
            <a:ext cx="12192000" cy="2998800"/>
          </a:xfrm>
          <a:custGeom>
            <a:avLst/>
            <a:gdLst/>
            <a:ahLst/>
            <a:cxnLst/>
            <a:rect l="l" t="t" r="r" b="b"/>
            <a:pathLst>
              <a:path w="9144000" h="2998800">
                <a:moveTo>
                  <a:pt x="950400" y="0"/>
                </a:moveTo>
                <a:lnTo>
                  <a:pt x="9144000" y="0"/>
                </a:lnTo>
                <a:lnTo>
                  <a:pt x="9144000" y="2394000"/>
                </a:lnTo>
                <a:lnTo>
                  <a:pt x="6109200" y="2394000"/>
                </a:lnTo>
                <a:lnTo>
                  <a:pt x="6109200" y="2998800"/>
                </a:lnTo>
                <a:lnTo>
                  <a:pt x="0" y="2998800"/>
                </a:lnTo>
                <a:lnTo>
                  <a:pt x="0" y="936000"/>
                </a:lnTo>
                <a:lnTo>
                  <a:pt x="950400" y="936000"/>
                </a:lnTo>
                <a:close/>
              </a:path>
            </a:pathLst>
          </a:custGeom>
        </p:spPr>
        <p:txBody>
          <a:bodyPr anchor="b"/>
          <a:lstStyle>
            <a:lvl1pPr marL="322263" indent="0">
              <a:buNone/>
              <a:defRPr sz="1200" baseline="0"/>
            </a:lvl1pPr>
          </a:lstStyle>
          <a:p>
            <a:r>
              <a:rPr lang="en-US"/>
              <a:t>Click to add image</a:t>
            </a:r>
            <a:br>
              <a:rPr lang="en-US"/>
            </a:br>
            <a:r>
              <a:rPr lang="en-US"/>
              <a:t>(Rectangular images fit best, do not stretch image to fit)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1270000" y="295199"/>
            <a:ext cx="10485200" cy="923761"/>
          </a:xfrm>
        </p:spPr>
        <p:txBody>
          <a:bodyPr anchor="b" anchorCtr="0">
            <a:noAutofit/>
          </a:bodyPr>
          <a:lstStyle>
            <a:lvl1pPr marL="0" indent="0">
              <a:lnSpc>
                <a:spcPct val="82000"/>
              </a:lnSpc>
              <a:defRPr sz="40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Credit Suisse Headline font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Logo_large" descr="AQAAAAAQAM8tiZQyq7JBnY6i2xxAS/7fWQy5iyK2VCY1hCtIJSGjtDh8ZijZKtG9+OfBy0FQZ7sfQErsriyUmMHQRFeyzuiV8qGwl7+p+wuAt4ubg6oz8GtBNuYpwzeSdGQXSnDEhO9AZien7u/3YvThAP6UbX6rnOTkZs2gD9OoCS5mgr2r7t/n4Wx72DGAd0QfWj4r2Wx+ASvxzfngly8tBCKkH9ZrAvs5tW+DLgyYhMw7EiBT4zN7339uDfAD/O5zAXd5ot2n1eEHVGRYsDrcFTma03/HkdGTu0X+OPr2ODFnRlLFbfjtv/59qJKelBTUV5b86AsFwzN1XVbWEKu/9rB9Y93lTYlDUByGuyTdyKP2pQAyxmuz7L8tNa8HK33VLZvmkjrFZf9zm5I88aO2aSgXYTEQ9NHyiP5Pnro80pKI51qM50B/WVTNmJTp/noDixfie9kZ7Hu4541T9F38EuiYgos0/8Hu6/TNh40YOGcAD+I1MAHiMvApERPdmPBsCSubMcYwmiPqMkq5BCTw42bN0UU=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899" y="5869447"/>
            <a:ext cx="2726400" cy="483678"/>
          </a:xfrm>
          <a:prstGeom prst="rect">
            <a:avLst/>
          </a:prstGeom>
        </p:spPr>
      </p:pic>
      <p:sp>
        <p:nvSpPr>
          <p:cNvPr id="8" name="Date"/>
          <p:cNvSpPr>
            <a:spLocks noGrp="1"/>
          </p:cNvSpPr>
          <p:nvPr>
            <p:ph type="dt" sz="half" idx="2"/>
          </p:nvPr>
        </p:nvSpPr>
        <p:spPr>
          <a:xfrm>
            <a:off x="1262400" y="5824800"/>
            <a:ext cx="384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FAAECF4-A741-F844-B4F0-D872C248E720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A9EEA64-EC57-684A-8175-537B755B95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62400" y="1218961"/>
            <a:ext cx="10485200" cy="761039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5774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90830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B19677-B0DA-6E4F-A551-80222A75ABD3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92000" y="1411201"/>
            <a:ext cx="5544000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/>
          <a:p>
            <a:r>
              <a:rPr lang="en-US"/>
              <a:t>Two Text Columns without Picture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26A745F5-0CA9-D648-A203-2090A2F2CF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4058904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398255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DC080F-A8B6-6846-A8E1-76BB73B31F91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6191251" y="1412875"/>
            <a:ext cx="6000749" cy="19152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191251" y="3628800"/>
            <a:ext cx="5568000" cy="25380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000"/>
          </a:xfrm>
        </p:spPr>
        <p:txBody>
          <a:bodyPr anchor="b"/>
          <a:lstStyle/>
          <a:p>
            <a:r>
              <a:rPr lang="en-US"/>
              <a:t>Two Text Columns with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3AE9066-26FC-584A-85D0-73CD096587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528276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93331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B94C669-E88A-BB40-AA8B-158E5FA5AEC7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159750" y="1412875"/>
            <a:ext cx="3595449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71434" y="1412875"/>
            <a:ext cx="3649133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2875"/>
            <a:ext cx="3600451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/>
          <a:p>
            <a:r>
              <a:rPr lang="en-US"/>
              <a:t>Three Text Columns without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F29A28D-2D15-D546-8939-6979E140EA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881778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12112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4081D1-3427-0D48-B014-525ADDC46EFA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4271434" y="3657600"/>
            <a:ext cx="7920567" cy="25056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159750" y="1412875"/>
            <a:ext cx="3600249" cy="19800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71434" y="1412875"/>
            <a:ext cx="3649133" cy="19800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2875"/>
            <a:ext cx="3600451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/>
          <a:p>
            <a:r>
              <a:rPr lang="en-US"/>
              <a:t>Three Text Columns with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04F11ED-B938-214A-AC48-1D6E52B3D1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911197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528648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13CE4FA-2F98-FF42-B675-F5B4E88ADDCC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67200" y="2386800"/>
            <a:ext cx="9124800" cy="3524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Section Divider</a:t>
            </a:r>
            <a:br>
              <a:rPr lang="en-US"/>
            </a:br>
            <a:r>
              <a:rPr lang="en-US"/>
              <a:t>(Subtitle Text Credit Suisse Gray 4)</a:t>
            </a:r>
          </a:p>
        </p:txBody>
      </p:sp>
    </p:spTree>
    <p:extLst>
      <p:ext uri="{BB962C8B-B14F-4D97-AF65-F5344CB8AC3E}">
        <p14:creationId xmlns:p14="http://schemas.microsoft.com/office/powerpoint/2010/main" val="3545431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616927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548CC4-53DE-2F4F-AE75-F1100E2E5C15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Infographic Background"/>
          <p:cNvSpPr/>
          <p:nvPr userDrawn="1"/>
        </p:nvSpPr>
        <p:spPr>
          <a:xfrm>
            <a:off x="4271434" y="1411201"/>
            <a:ext cx="7930167" cy="2916225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271434" y="4629600"/>
            <a:ext cx="7488567" cy="15336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1201"/>
            <a:ext cx="3600451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8624"/>
          </a:xfrm>
        </p:spPr>
        <p:txBody>
          <a:bodyPr anchor="b"/>
          <a:lstStyle/>
          <a:p>
            <a:r>
              <a:rPr lang="en-US"/>
              <a:t>Two Text Columns with Infographic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2F368-E103-444C-B5E4-42288A1969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3904922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15115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6D90DD9-8F12-394C-99FA-1D2623700692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Graph Source 1"/>
          <p:cNvSpPr>
            <a:spLocks noGrp="1"/>
          </p:cNvSpPr>
          <p:nvPr>
            <p:ph type="body" sz="quarter" idx="17" hasCustomPrompt="1"/>
          </p:nvPr>
        </p:nvSpPr>
        <p:spPr>
          <a:xfrm>
            <a:off x="6191251" y="5792400"/>
            <a:ext cx="5568949" cy="373450"/>
          </a:xfrm>
        </p:spPr>
        <p:txBody>
          <a:bodyPr anchor="b"/>
          <a:lstStyle>
            <a:lvl1pPr marL="0" indent="0">
              <a:buNone/>
              <a:defRPr sz="800"/>
            </a:lvl1pPr>
          </a:lstStyle>
          <a:p>
            <a:pPr lvl="0"/>
            <a:r>
              <a:rPr lang="en-US"/>
              <a:t>Source/Note</a:t>
            </a:r>
          </a:p>
        </p:txBody>
      </p:sp>
      <p:sp>
        <p:nvSpPr>
          <p:cNvPr id="9" name="Graph Placeholder 1"/>
          <p:cNvSpPr>
            <a:spLocks noGrp="1"/>
          </p:cNvSpPr>
          <p:nvPr>
            <p:ph type="chart" sz="quarter" idx="14"/>
          </p:nvPr>
        </p:nvSpPr>
        <p:spPr>
          <a:xfrm>
            <a:off x="6191251" y="2041200"/>
            <a:ext cx="5568949" cy="37512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3" name="Graph Description 1"/>
          <p:cNvSpPr>
            <a:spLocks noGrp="1"/>
          </p:cNvSpPr>
          <p:nvPr>
            <p:ph type="body" sz="quarter" idx="16" hasCustomPrompt="1"/>
          </p:nvPr>
        </p:nvSpPr>
        <p:spPr>
          <a:xfrm>
            <a:off x="6191251" y="1598400"/>
            <a:ext cx="5568949" cy="4428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1" name="Graph Title 1"/>
          <p:cNvSpPr>
            <a:spLocks noGrp="1"/>
          </p:cNvSpPr>
          <p:nvPr>
            <p:ph type="body" sz="quarter" idx="15" hasCustomPrompt="1"/>
          </p:nvPr>
        </p:nvSpPr>
        <p:spPr>
          <a:xfrm>
            <a:off x="6191251" y="1411200"/>
            <a:ext cx="5568949" cy="183600"/>
          </a:xfr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1201"/>
            <a:ext cx="5524867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73450"/>
          </a:xfrm>
        </p:spPr>
        <p:txBody>
          <a:bodyPr anchor="b"/>
          <a:lstStyle/>
          <a:p>
            <a:r>
              <a:rPr lang="en-US"/>
              <a:t>Chart with One Text Column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5AAD59C-EBDD-D844-8FBF-E1B853576A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3349743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84698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E72F98F-AC76-AD46-9F84-409D5641C408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Graph Source 1"/>
          <p:cNvSpPr>
            <a:spLocks noGrp="1"/>
          </p:cNvSpPr>
          <p:nvPr>
            <p:ph type="body" sz="quarter" idx="16" hasCustomPrompt="1"/>
          </p:nvPr>
        </p:nvSpPr>
        <p:spPr>
          <a:xfrm>
            <a:off x="427200" y="5788800"/>
            <a:ext cx="11328400" cy="378000"/>
          </a:xfrm>
        </p:spPr>
        <p:txBody>
          <a:bodyPr anchor="b"/>
          <a:lstStyle>
            <a:lvl1pPr marL="0" indent="0">
              <a:buNone/>
              <a:defRPr sz="800" b="0"/>
            </a:lvl1pPr>
          </a:lstStyle>
          <a:p>
            <a:pPr lvl="0"/>
            <a:r>
              <a:rPr lang="en-US"/>
              <a:t>Source/Note</a:t>
            </a:r>
          </a:p>
        </p:txBody>
      </p:sp>
      <p:sp>
        <p:nvSpPr>
          <p:cNvPr id="10" name="Graph Placeholder 1"/>
          <p:cNvSpPr>
            <a:spLocks noGrp="1"/>
          </p:cNvSpPr>
          <p:nvPr>
            <p:ph type="chart" sz="quarter" idx="15"/>
          </p:nvPr>
        </p:nvSpPr>
        <p:spPr>
          <a:xfrm>
            <a:off x="427200" y="2041200"/>
            <a:ext cx="11328400" cy="37440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Graph Description 1"/>
          <p:cNvSpPr>
            <a:spLocks noGrp="1"/>
          </p:cNvSpPr>
          <p:nvPr>
            <p:ph type="body" sz="quarter" idx="14" hasCustomPrompt="1"/>
          </p:nvPr>
        </p:nvSpPr>
        <p:spPr>
          <a:xfrm>
            <a:off x="427200" y="1598400"/>
            <a:ext cx="11328400" cy="442800"/>
          </a:xfrm>
        </p:spPr>
        <p:txBody>
          <a:bodyPr/>
          <a:lstStyle>
            <a:lvl1pPr marL="0" indent="0">
              <a:buNone/>
              <a:defRPr sz="1200" b="0"/>
            </a:lvl1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7" name="Graph Title 1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2875"/>
            <a:ext cx="11328400" cy="183600"/>
          </a:xfr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en-US"/>
              <a:t>Chart Title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3350"/>
          </a:xfrm>
        </p:spPr>
        <p:txBody>
          <a:bodyPr anchor="b"/>
          <a:lstStyle/>
          <a:p>
            <a:r>
              <a:rPr lang="en-US"/>
              <a:t>Chart Only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E9CCFF7-92AC-9043-A8D8-CF37B6007E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516071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68430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A8931C0-02C4-A24A-AD7A-BF863196E1B1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Infographic Background"/>
          <p:cNvSpPr/>
          <p:nvPr userDrawn="1"/>
        </p:nvSpPr>
        <p:spPr>
          <a:xfrm>
            <a:off x="431800" y="1412875"/>
            <a:ext cx="11760000" cy="4752975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/>
          <a:p>
            <a:r>
              <a:rPr lang="en-US"/>
              <a:t>Infographic Only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5AFD3EE-B162-064E-8E43-627B495CC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40778272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6141048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1" name="Objec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43B3972-B278-4F40-B631-91C7C19C328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Print Screen Background"/>
          <p:cNvSpPr/>
          <p:nvPr userDrawn="1"/>
        </p:nvSpPr>
        <p:spPr>
          <a:xfrm>
            <a:off x="431800" y="1412875"/>
            <a:ext cx="11760200" cy="4752975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36005" tIns="36005" rIns="36005" bIns="3600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68288" indent="-268288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140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268978" y="1530000"/>
            <a:ext cx="7488767" cy="3758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Insert print screen from file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412875"/>
            <a:ext cx="3600451" cy="4752975"/>
          </a:xfrm>
        </p:spPr>
        <p:txBody>
          <a:bodyPr lIns="108000" tIns="108000" bIns="108000"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/>
          <a:p>
            <a:r>
              <a:rPr lang="en-US"/>
              <a:t>Print Screen with Description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813034-37E8-AD43-88A3-8F1574090B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159197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50848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7200" y="1412875"/>
            <a:ext cx="11328400" cy="4752975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One Text Column without Picture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E7EB0-3579-064C-B80A-9D2D027EEF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8660990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393573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FD795396-FEF2-C247-A40E-14A44F1E7152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Contact 2"/>
          <p:cNvSpPr>
            <a:spLocks noGrp="1"/>
          </p:cNvSpPr>
          <p:nvPr>
            <p:ph type="body" sz="quarter" idx="11" hasCustomPrompt="1"/>
          </p:nvPr>
        </p:nvSpPr>
        <p:spPr>
          <a:xfrm>
            <a:off x="8159750" y="4586400"/>
            <a:ext cx="3600249" cy="1292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Author</a:t>
            </a:r>
            <a:br>
              <a:rPr lang="en-US"/>
            </a:br>
            <a:r>
              <a:rPr lang="en-US"/>
              <a:t>CREDIT SUISSE LEGAL ENTITY</a:t>
            </a:r>
            <a:br>
              <a:rPr lang="en-US"/>
            </a:br>
            <a:r>
              <a:rPr lang="en-US"/>
              <a:t>Department, Code</a:t>
            </a:r>
            <a:br>
              <a:rPr lang="en-US"/>
            </a:br>
            <a:r>
              <a:rPr lang="en-US"/>
              <a:t>Street 00 | 0000 Town | Country </a:t>
            </a:r>
            <a:br>
              <a:rPr lang="en-US"/>
            </a:br>
            <a:r>
              <a:rPr lang="en-US"/>
              <a:t>Phone +00 00 000 00 00</a:t>
            </a:r>
            <a:br>
              <a:rPr lang="en-US"/>
            </a:br>
            <a:r>
              <a:rPr lang="en-US"/>
              <a:t>lorem.ipsum@credit-suisse.com         credit-suisse.com</a:t>
            </a:r>
          </a:p>
        </p:txBody>
      </p:sp>
      <p:sp>
        <p:nvSpPr>
          <p:cNvPr id="7" name="Text Placeholder Contact 1"/>
          <p:cNvSpPr>
            <a:spLocks noGrp="1"/>
          </p:cNvSpPr>
          <p:nvPr>
            <p:ph type="body" sz="quarter" idx="10" hasCustomPrompt="1"/>
          </p:nvPr>
        </p:nvSpPr>
        <p:spPr>
          <a:xfrm>
            <a:off x="4271434" y="4586400"/>
            <a:ext cx="3649133" cy="129240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Author</a:t>
            </a:r>
            <a:br>
              <a:rPr lang="en-US"/>
            </a:br>
            <a:r>
              <a:rPr lang="en-US"/>
              <a:t>CREDIT SUISSE LEGAL ENTITY</a:t>
            </a:r>
            <a:br>
              <a:rPr lang="en-US"/>
            </a:br>
            <a:r>
              <a:rPr lang="en-US"/>
              <a:t>Department, Code</a:t>
            </a:r>
            <a:br>
              <a:rPr lang="en-US"/>
            </a:br>
            <a:r>
              <a:rPr lang="en-US"/>
              <a:t>Street 00 | 0000 Town | Country </a:t>
            </a:r>
            <a:br>
              <a:rPr lang="en-US"/>
            </a:br>
            <a:r>
              <a:rPr lang="en-US"/>
              <a:t>Phone +00 00 000 00 00</a:t>
            </a:r>
            <a:br>
              <a:rPr lang="en-US"/>
            </a:br>
            <a:r>
              <a:rPr lang="en-US"/>
              <a:t>lorem.ipsum@credit-suisse.com         credit-suisse.com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70722"/>
          </a:xfrm>
        </p:spPr>
        <p:txBody>
          <a:bodyPr anchor="b"/>
          <a:lstStyle/>
          <a:p>
            <a:r>
              <a:rPr lang="en-US"/>
              <a:t>Contact Slide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E2506C9-5CC2-7840-B6BB-242924BC61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33265595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53656EE-5A49-8F48-8D58-2B6B2D91D87A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27200" y="1412875"/>
            <a:ext cx="11328400" cy="4752975"/>
          </a:xfr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tabLst/>
              <a:defRPr sz="1000"/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8814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067980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Header &amp; Footer Only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E7EB0-3579-064C-B80A-9D2D027EEF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37682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4492583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Three Points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E7EB0-3579-064C-B80A-9D2D027EEF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680427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BA0263-B9A3-084A-BFED-D6D3532505E8}"/>
              </a:ext>
            </a:extLst>
          </p:cNvPr>
          <p:cNvSpPr/>
          <p:nvPr userDrawn="1"/>
        </p:nvSpPr>
        <p:spPr>
          <a:xfrm>
            <a:off x="427200" y="1414800"/>
            <a:ext cx="11328000" cy="3610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495EA-BA8B-164A-A744-34390E310CB5}"/>
              </a:ext>
            </a:extLst>
          </p:cNvPr>
          <p:cNvSpPr/>
          <p:nvPr userDrawn="1"/>
        </p:nvSpPr>
        <p:spPr>
          <a:xfrm>
            <a:off x="427200" y="5130000"/>
            <a:ext cx="11328000" cy="909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1CB4C9-4AFE-3A49-BCA1-8E2A733B3C1A}"/>
              </a:ext>
            </a:extLst>
          </p:cNvPr>
          <p:cNvSpPr/>
          <p:nvPr userDrawn="1"/>
        </p:nvSpPr>
        <p:spPr>
          <a:xfrm>
            <a:off x="498183" y="2415600"/>
            <a:ext cx="5472000" cy="248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1BF3A3-0614-F948-A62F-B5FD95983E85}"/>
              </a:ext>
            </a:extLst>
          </p:cNvPr>
          <p:cNvSpPr/>
          <p:nvPr userDrawn="1"/>
        </p:nvSpPr>
        <p:spPr>
          <a:xfrm>
            <a:off x="6230035" y="2415600"/>
            <a:ext cx="5472000" cy="248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9" name="New picture">
            <a:extLst>
              <a:ext uri="{FF2B5EF4-FFF2-40B4-BE49-F238E27FC236}">
                <a16:creationId xmlns:a16="http://schemas.microsoft.com/office/drawing/2014/main" id="{DD52B60F-7ED8-6845-A27E-3D7C741B5177}"/>
              </a:ext>
            </a:extLst>
          </p:cNvPr>
          <p:cNvPicPr/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400" y="5292000"/>
            <a:ext cx="768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New picture">
            <a:extLst>
              <a:ext uri="{FF2B5EF4-FFF2-40B4-BE49-F238E27FC236}">
                <a16:creationId xmlns:a16="http://schemas.microsoft.com/office/drawing/2014/main" id="{A38700C2-F536-594D-BB6F-98DDE108C97F}"/>
              </a:ext>
            </a:extLst>
          </p:cNvPr>
          <p:cNvPicPr/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45600" y="3347194"/>
            <a:ext cx="7900800" cy="1565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DA1C534-6A95-E046-9F2C-A37812034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683" y="1497397"/>
            <a:ext cx="10863517" cy="839058"/>
          </a:xfrm>
        </p:spPr>
        <p:txBody>
          <a:bodyPr anchor="ctr"/>
          <a:lstStyle>
            <a:lvl1pPr marL="0" indent="0">
              <a:buNone/>
              <a:defRPr lang="en-US" sz="1400" kern="1200" dirty="0" bmk="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/>
              <a:t>Click to add Text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102AECD8-A25A-3A4D-99D9-AE459337A1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684" y="2498142"/>
            <a:ext cx="5103073" cy="169617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D8B00D30-D830-574F-AAEC-9609E6D7C1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2127" y="2498142"/>
            <a:ext cx="5103073" cy="169617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3E48771-016E-D54B-8456-A3B35BAB9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8800" y="5220313"/>
            <a:ext cx="9508800" cy="764554"/>
          </a:xfrm>
        </p:spPr>
        <p:txBody>
          <a:bodyPr anchor="ctr"/>
          <a:lstStyle>
            <a:lvl1pPr marL="0" indent="0">
              <a:buNone/>
              <a:defRPr lang="en-US" sz="1800" kern="1200" dirty="0" smtClean="0" bmk="">
                <a:solidFill>
                  <a:schemeClr val="tx1"/>
                </a:solidFill>
                <a:latin typeface="Credit Suisse Type Ligh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7651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3484017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Three Points (option #2)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E7EB0-3579-064C-B80A-9D2D027EEF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7495EA-BA8B-164A-A744-34390E310CB5}"/>
              </a:ext>
            </a:extLst>
          </p:cNvPr>
          <p:cNvSpPr/>
          <p:nvPr userDrawn="1"/>
        </p:nvSpPr>
        <p:spPr>
          <a:xfrm>
            <a:off x="427200" y="5130000"/>
            <a:ext cx="11328000" cy="909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9" name="New picture">
            <a:extLst>
              <a:ext uri="{FF2B5EF4-FFF2-40B4-BE49-F238E27FC236}">
                <a16:creationId xmlns:a16="http://schemas.microsoft.com/office/drawing/2014/main" id="{DD52B60F-7ED8-6845-A27E-3D7C741B5177}"/>
              </a:ext>
            </a:extLst>
          </p:cNvPr>
          <p:cNvPicPr/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4400" y="5292000"/>
            <a:ext cx="76800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102AECD8-A25A-3A4D-99D9-AE459337A1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7039" y="1540236"/>
            <a:ext cx="4851190" cy="457530"/>
          </a:xfrm>
        </p:spPr>
        <p:txBody>
          <a:bodyPr anchor="b"/>
          <a:lstStyle>
            <a:lvl1pPr marL="0" marR="0" indent="0" algn="l" defTabSz="914400" rtl="0" eaLnBrk="1" latinLnBrk="0" hangingPunct="1">
              <a:buNone/>
              <a:defRPr lang="en-US" sz="2000" kern="1200" dirty="0" bmk="">
                <a:solidFill>
                  <a:srgbClr val="000000"/>
                </a:solidFill>
                <a:latin typeface="Credit Suisse Type Ligh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43E48771-016E-D54B-8456-A3B35BAB9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8800" y="5220313"/>
            <a:ext cx="9508800" cy="764554"/>
          </a:xfrm>
        </p:spPr>
        <p:txBody>
          <a:bodyPr anchor="ctr"/>
          <a:lstStyle>
            <a:lvl1pPr marL="0" indent="0">
              <a:buNone/>
              <a:defRPr lang="en-US" sz="1800" kern="1200" dirty="0" smtClean="0" bmk="">
                <a:solidFill>
                  <a:schemeClr val="tx1"/>
                </a:solidFill>
                <a:latin typeface="Credit Suisse Type Ligh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28D63F-4645-2942-B477-38E085D46AE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97556" y="1539875"/>
            <a:ext cx="656533" cy="457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F83737-AFD4-A64D-A50C-FDA08AA5E5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37" y="2020521"/>
            <a:ext cx="5546379" cy="3011488"/>
          </a:xfrm>
          <a:solidFill>
            <a:schemeClr val="bg2">
              <a:lumMod val="90000"/>
            </a:schemeClr>
          </a:solidFill>
        </p:spPr>
        <p:txBody>
          <a:bodyPr lIns="182880" tIns="91440" rIns="18288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4D5A5668-C5AD-C14E-93C5-CB10AB4710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8823" y="1540236"/>
            <a:ext cx="4851190" cy="457530"/>
          </a:xfrm>
        </p:spPr>
        <p:txBody>
          <a:bodyPr anchor="b"/>
          <a:lstStyle>
            <a:lvl1pPr marL="0" marR="0" indent="0" algn="l" defTabSz="914400" rtl="0" eaLnBrk="1" latinLnBrk="0" hangingPunct="1">
              <a:buNone/>
              <a:defRPr lang="en-US" sz="2000" kern="1200" dirty="0" bmk="">
                <a:solidFill>
                  <a:srgbClr val="000000"/>
                </a:solidFill>
                <a:latin typeface="Credit Suisse Type Ligh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F68B8DA2-40ED-7443-883D-CCC6A327CCB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1079340" y="1539875"/>
            <a:ext cx="656533" cy="4572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icon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DE886FB7-744D-744D-A342-9E3DD3250C6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8821" y="2020521"/>
            <a:ext cx="5546379" cy="3011488"/>
          </a:xfrm>
          <a:solidFill>
            <a:schemeClr val="bg2">
              <a:lumMod val="90000"/>
            </a:schemeClr>
          </a:solidFill>
        </p:spPr>
        <p:txBody>
          <a:bodyPr lIns="182880" tIns="91440" rIns="18288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4EF939-6543-8745-87B3-BBA09DCF1945}"/>
              </a:ext>
            </a:extLst>
          </p:cNvPr>
          <p:cNvCxnSpPr>
            <a:cxnSpLocks/>
          </p:cNvCxnSpPr>
          <p:nvPr userDrawn="1"/>
        </p:nvCxnSpPr>
        <p:spPr>
          <a:xfrm>
            <a:off x="427038" y="2008798"/>
            <a:ext cx="55463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113009-1685-0C4C-84FD-FD23B2C0EBE6}"/>
              </a:ext>
            </a:extLst>
          </p:cNvPr>
          <p:cNvCxnSpPr>
            <a:cxnSpLocks/>
          </p:cNvCxnSpPr>
          <p:nvPr userDrawn="1"/>
        </p:nvCxnSpPr>
        <p:spPr>
          <a:xfrm>
            <a:off x="6208822" y="2008798"/>
            <a:ext cx="554637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6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353154D-94D5-C34D-AE4F-D5FE01FF8BB6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Media Placeholder 1"/>
          <p:cNvSpPr>
            <a:spLocks noGrp="1"/>
          </p:cNvSpPr>
          <p:nvPr>
            <p:ph type="media" sz="quarter" idx="13" hasCustomPrompt="1"/>
          </p:nvPr>
        </p:nvSpPr>
        <p:spPr>
          <a:xfrm>
            <a:off x="427200" y="1412875"/>
            <a:ext cx="11328400" cy="4752975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media clip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95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US"/>
              <a:t>Media Clip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8D87CB6-C837-2341-8B70-91591432BD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32206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72152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7" name="Object 2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E603141-34F6-7743-A209-BCCAA52B6349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Agenda Text 10"/>
          <p:cNvSpPr>
            <a:spLocks noGrp="1"/>
          </p:cNvSpPr>
          <p:nvPr>
            <p:ph type="body" sz="quarter" idx="32" hasCustomPrompt="1"/>
          </p:nvPr>
        </p:nvSpPr>
        <p:spPr>
          <a:xfrm>
            <a:off x="7017600" y="46908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Agenda Numb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6192000" y="4690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Agenda Text 9"/>
          <p:cNvSpPr>
            <a:spLocks noGrp="1"/>
          </p:cNvSpPr>
          <p:nvPr>
            <p:ph type="body" sz="quarter" idx="28" hasCustomPrompt="1"/>
          </p:nvPr>
        </p:nvSpPr>
        <p:spPr>
          <a:xfrm>
            <a:off x="7017600" y="38700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Agenda Number 9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00" y="3870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Agenda Text 8"/>
          <p:cNvSpPr>
            <a:spLocks noGrp="1"/>
          </p:cNvSpPr>
          <p:nvPr>
            <p:ph type="body" sz="quarter" idx="24" hasCustomPrompt="1"/>
          </p:nvPr>
        </p:nvSpPr>
        <p:spPr>
          <a:xfrm>
            <a:off x="7017600" y="30528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Agenda Number 8"/>
          <p:cNvSpPr>
            <a:spLocks noGrp="1"/>
          </p:cNvSpPr>
          <p:nvPr>
            <p:ph type="body" sz="quarter" idx="23" hasCustomPrompt="1"/>
          </p:nvPr>
        </p:nvSpPr>
        <p:spPr>
          <a:xfrm>
            <a:off x="6192000" y="3049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4" name="Agenda Text 7"/>
          <p:cNvSpPr>
            <a:spLocks noGrp="1"/>
          </p:cNvSpPr>
          <p:nvPr>
            <p:ph type="body" sz="quarter" idx="20" hasCustomPrompt="1"/>
          </p:nvPr>
        </p:nvSpPr>
        <p:spPr>
          <a:xfrm>
            <a:off x="7017600" y="2232000"/>
            <a:ext cx="4742400" cy="446400"/>
          </a:xfrm>
        </p:spPr>
        <p:txBody>
          <a:bodyPr tIns="0"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Agenda Numb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192000" y="2232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0" name="Agenda Text 6"/>
          <p:cNvSpPr>
            <a:spLocks noGrp="1"/>
          </p:cNvSpPr>
          <p:nvPr>
            <p:ph type="body" sz="quarter" idx="16" hasCustomPrompt="1"/>
          </p:nvPr>
        </p:nvSpPr>
        <p:spPr>
          <a:xfrm>
            <a:off x="7017600" y="1411200"/>
            <a:ext cx="47424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Agenda Numb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192000" y="1411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Agenda Text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6800" y="46908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Agenda Numb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27200" y="4690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Agenda Text 4"/>
          <p:cNvSpPr>
            <a:spLocks noGrp="1"/>
          </p:cNvSpPr>
          <p:nvPr>
            <p:ph type="body" sz="quarter" idx="26" hasCustomPrompt="1"/>
          </p:nvPr>
        </p:nvSpPr>
        <p:spPr>
          <a:xfrm>
            <a:off x="1276800" y="38700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Agenda Numb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27200" y="3870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Agenda 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1276800" y="30528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Agenda Numb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27200" y="3049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2" name="Agenda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1276800" y="22320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</a:t>
            </a:r>
          </a:p>
        </p:txBody>
      </p:sp>
      <p:sp>
        <p:nvSpPr>
          <p:cNvPr id="11" name="Agenda Numb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200" y="22320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276800" y="1411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2875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60783"/>
          </a:xfrm>
        </p:spPr>
        <p:txBody>
          <a:bodyPr anchor="b"/>
          <a:lstStyle/>
          <a:p>
            <a:r>
              <a:rPr lang="en-US"/>
              <a:t>Agenda Layout Option 1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7EFB747-1900-8044-B94B-1BA4A9E1CF0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419432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75001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3D86E01-0346-3F41-884F-E16BE0DC5D66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5" name="Agenda Description 6"/>
          <p:cNvSpPr>
            <a:spLocks noGrp="1"/>
          </p:cNvSpPr>
          <p:nvPr>
            <p:ph type="body" sz="quarter" idx="36" hasCustomPrompt="1"/>
          </p:nvPr>
        </p:nvSpPr>
        <p:spPr>
          <a:xfrm>
            <a:off x="7017600" y="4727525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0" name="Agenda Text 6"/>
          <p:cNvSpPr>
            <a:spLocks noGrp="1"/>
          </p:cNvSpPr>
          <p:nvPr>
            <p:ph type="body" sz="quarter" idx="26" hasCustomPrompt="1"/>
          </p:nvPr>
        </p:nvSpPr>
        <p:spPr>
          <a:xfrm>
            <a:off x="7017600" y="42804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1" name="Agenda Number 6"/>
          <p:cNvSpPr>
            <a:spLocks noGrp="1"/>
          </p:cNvSpPr>
          <p:nvPr>
            <p:ph type="body" sz="quarter" idx="27" hasCustomPrompt="1"/>
          </p:nvPr>
        </p:nvSpPr>
        <p:spPr>
          <a:xfrm>
            <a:off x="6192000" y="4276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4" name="Agenda Description 5"/>
          <p:cNvSpPr>
            <a:spLocks noGrp="1"/>
          </p:cNvSpPr>
          <p:nvPr>
            <p:ph type="body" sz="quarter" idx="35" hasCustomPrompt="1"/>
          </p:nvPr>
        </p:nvSpPr>
        <p:spPr>
          <a:xfrm>
            <a:off x="7017600" y="3280876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4" name="Agenda 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7017600" y="28332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5" name="Agenda Numb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192000" y="28296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3" name="Agenda Description 4"/>
          <p:cNvSpPr>
            <a:spLocks noGrp="1"/>
          </p:cNvSpPr>
          <p:nvPr>
            <p:ph type="body" sz="quarter" idx="34" hasCustomPrompt="1"/>
          </p:nvPr>
        </p:nvSpPr>
        <p:spPr>
          <a:xfrm>
            <a:off x="7017600" y="1858876"/>
            <a:ext cx="4737600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Agenda 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7017600" y="1411200"/>
            <a:ext cx="4737600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7" name="Agenda Numb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192000" y="14112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2" name="Agenda Description 3"/>
          <p:cNvSpPr>
            <a:spLocks noGrp="1"/>
          </p:cNvSpPr>
          <p:nvPr>
            <p:ph type="body" sz="quarter" idx="33" hasCustomPrompt="1"/>
          </p:nvPr>
        </p:nvSpPr>
        <p:spPr>
          <a:xfrm>
            <a:off x="1276800" y="4727525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2" name="Agenda Text 3"/>
          <p:cNvSpPr>
            <a:spLocks noGrp="1"/>
          </p:cNvSpPr>
          <p:nvPr>
            <p:ph type="body" sz="quarter" idx="28" hasCustomPrompt="1"/>
          </p:nvPr>
        </p:nvSpPr>
        <p:spPr>
          <a:xfrm>
            <a:off x="1276800" y="42804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3" name="Agenda Numb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27200" y="42768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1" name="Agenda Description 2"/>
          <p:cNvSpPr>
            <a:spLocks noGrp="1"/>
          </p:cNvSpPr>
          <p:nvPr>
            <p:ph type="body" sz="quarter" idx="32" hasCustomPrompt="1"/>
          </p:nvPr>
        </p:nvSpPr>
        <p:spPr>
          <a:xfrm>
            <a:off x="1276800" y="3280876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6" name="Agenda Text 2"/>
          <p:cNvSpPr>
            <a:spLocks noGrp="1"/>
          </p:cNvSpPr>
          <p:nvPr>
            <p:ph type="body" sz="quarter" idx="22" hasCustomPrompt="1"/>
          </p:nvPr>
        </p:nvSpPr>
        <p:spPr>
          <a:xfrm>
            <a:off x="1276800" y="2833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7" name="Agenda Numb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7200" y="2829600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0" name="Agenda Description 1"/>
          <p:cNvSpPr>
            <a:spLocks noGrp="1"/>
          </p:cNvSpPr>
          <p:nvPr>
            <p:ph type="body" sz="quarter" idx="31" hasCustomPrompt="1"/>
          </p:nvPr>
        </p:nvSpPr>
        <p:spPr>
          <a:xfrm>
            <a:off x="1276800" y="1858876"/>
            <a:ext cx="4675267" cy="601200"/>
          </a:xfrm>
        </p:spPr>
        <p:txBody>
          <a:bodyPr/>
          <a:lstStyle>
            <a:lvl1pPr marL="180000" indent="-180000">
              <a:defRPr sz="1200"/>
            </a:lvl1pPr>
            <a:lvl2pPr marL="360000" indent="-180000">
              <a:defRPr sz="1200"/>
            </a:lvl2pPr>
            <a:lvl3pPr marL="540000" indent="-180000">
              <a:buClrTx/>
              <a:buFont typeface="Wingdings" panose="05000000000000000000" pitchFamily="2" charset="2"/>
              <a:buChar char="§"/>
              <a:defRPr sz="1200"/>
            </a:lvl3pPr>
            <a:lvl4pPr marL="720000" indent="-18000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1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  <a:p>
            <a:pPr lvl="2"/>
            <a:r>
              <a:rPr lang="en-US"/>
              <a:t>Bullets text size 12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1276800" y="1411200"/>
            <a:ext cx="4675267" cy="446400"/>
          </a:xfrm>
        </p:spPr>
        <p:txBody>
          <a:bodyPr bIns="25200" anchor="b"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en-US"/>
              <a:t>Text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9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427200" y="1412875"/>
            <a:ext cx="619200" cy="442800"/>
          </a:xfrm>
        </p:spPr>
        <p:txBody>
          <a:bodyPr anchor="ctr"/>
          <a:lstStyle>
            <a:lvl1pPr marL="0" indent="0" algn="r">
              <a:buNone/>
              <a:defRPr sz="3200" b="1"/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58401"/>
          </a:xfrm>
        </p:spPr>
        <p:txBody>
          <a:bodyPr anchor="b"/>
          <a:lstStyle/>
          <a:p>
            <a:r>
              <a:rPr lang="en-US"/>
              <a:t>Agenda Layout Option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28E622B-6067-CF41-9EB5-1E3FF2DA7B6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74800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57513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12874"/>
            <a:ext cx="8100391" cy="4752976"/>
          </a:xfrm>
        </p:spPr>
        <p:txBody>
          <a:bodyPr/>
          <a:lstStyle>
            <a:lvl1pPr marL="304800" indent="0">
              <a:buNone/>
              <a:defRPr sz="12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89843" y="1411200"/>
            <a:ext cx="3570357" cy="4755600"/>
          </a:xfrm>
        </p:spPr>
        <p:txBody>
          <a:bodyPr/>
          <a:lstStyle/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200" y="295200"/>
            <a:ext cx="11328000" cy="396000"/>
          </a:xfrm>
        </p:spPr>
        <p:txBody>
          <a:bodyPr anchor="b"/>
          <a:lstStyle/>
          <a:p>
            <a:r>
              <a:rPr lang="en-US"/>
              <a:t>One Text Column with Picture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D9EEFF-824E-BA49-BC70-AA1AEFEFA7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038" y="692150"/>
            <a:ext cx="11328400" cy="720725"/>
          </a:xfrm>
        </p:spPr>
        <p:txBody>
          <a:bodyPr/>
          <a:lstStyle>
            <a:lvl1pPr marL="0" indent="0">
              <a:buNone/>
              <a:defRPr lang="en-US" sz="2800" b="0" kern="1200" dirty="0" smtClean="0" bmk="">
                <a:solidFill>
                  <a:srgbClr val="A8A8A7"/>
                </a:solidFill>
                <a:latin typeface="Credit Suisse Headline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 Text Credit Suisse Grey 4</a:t>
            </a:r>
          </a:p>
        </p:txBody>
      </p:sp>
    </p:spTree>
    <p:extLst>
      <p:ext uri="{BB962C8B-B14F-4D97-AF65-F5344CB8AC3E}">
        <p14:creationId xmlns:p14="http://schemas.microsoft.com/office/powerpoint/2010/main" val="240443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43989112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"/>
          <p:cNvSpPr>
            <a:spLocks noGrp="1"/>
          </p:cNvSpPr>
          <p:nvPr>
            <p:ph type="sldNum" sz="quarter" idx="4"/>
          </p:nvPr>
        </p:nvSpPr>
        <p:spPr>
          <a:xfrm>
            <a:off x="11275200" y="6534000"/>
            <a:ext cx="48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"/>
          <p:cNvSpPr>
            <a:spLocks noGrp="1"/>
          </p:cNvSpPr>
          <p:nvPr>
            <p:ph type="dt" sz="half" idx="2"/>
          </p:nvPr>
        </p:nvSpPr>
        <p:spPr>
          <a:xfrm>
            <a:off x="9595200" y="6534000"/>
            <a:ext cx="1488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8ABBD6F6-8E62-F344-B386-430E4DA8351A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2068800" y="6534000"/>
            <a:ext cx="71472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3" name="Logo" descr="AQAAAAAQAOPGc7iC00xJp5i0DRTyarEZu5aoaY1YH2pg8x/bEmttkbJ7pKmIiIK3RoLcLFTuA7vSc2GVAFNqYiyWsjYU7LWZ0fL3poKW/1jlKv/gDYu67YgFLZyxiM9f2aLHxCSw5Mgbp8oI/L/O9CJtAZFnVX6Tm8S7JW0heDUyTN1EhMvur4ZTtGG9aphVpcs0OGfq2QhhLRqdrmlPNPVN8JqzFrVnxs6nLi87hHQ5i3Nk/RrPGGGZBeyuBJa1ubybYHLpSLuQUriVGk9xufFWe9sjV/SU8W5xqbwjGXxHD3X1SxQJDlf3xT8PZgBdbgNXK3wAQdIvvFFFphv020Fn3snchH74+fslAnVEu5KMSPe0zbXNZQwfFz/Uxi7g4VpNk+ycHpGfEEJVCXeYOinGEY5AFP5ErQ+7AB6/GF2xkMJtYuXNRcv3xDRSwKIT1Q2zup4AU8O9HKaTbEiYT5opWfd/sBL7D+QhgVosHjcKyIG7FaOKTkw2210z8PujMYiI9FtlvUNHOigcLCOsqw2ONcUTwCA=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02" y="6451201"/>
            <a:ext cx="1057044" cy="187525"/>
          </a:xfrm>
          <a:prstGeom prst="rect">
            <a:avLst/>
          </a:prstGeom>
        </p:spPr>
      </p:pic>
      <p:cxnSp>
        <p:nvCxnSpPr>
          <p:cNvPr id="10" name="Black_line"/>
          <p:cNvCxnSpPr/>
          <p:nvPr/>
        </p:nvCxnSpPr>
        <p:spPr>
          <a:xfrm>
            <a:off x="427200" y="6379200"/>
            <a:ext cx="11328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427200" y="1412875"/>
            <a:ext cx="11328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Text level 1</a:t>
            </a:r>
          </a:p>
          <a:p>
            <a:pPr lvl="1"/>
            <a:r>
              <a:rPr lang="en-US"/>
              <a:t>Text level 2</a:t>
            </a:r>
          </a:p>
          <a:p>
            <a:pPr lvl="2"/>
            <a:r>
              <a:rPr lang="en-US"/>
              <a:t>Text level 3</a:t>
            </a:r>
          </a:p>
          <a:p>
            <a:pPr lvl="3"/>
            <a:r>
              <a:rPr lang="en-US"/>
              <a:t>Text level 4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7200" y="295200"/>
            <a:ext cx="11328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4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92" r:id="rId3"/>
    <p:sldLayoutId id="2147483691" r:id="rId4"/>
    <p:sldLayoutId id="2147483693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69" r:id="rId20"/>
    <p:sldLayoutId id="2147483671" r:id="rId21"/>
  </p:sldLayoutIdLst>
  <p:hf hdr="0"/>
  <p:txStyles>
    <p:titleStyle>
      <a:lvl1pPr algn="l" defTabSz="914400" rtl="0" eaLnBrk="1" latinLnBrk="0" hangingPunct="1">
        <a:lnSpc>
          <a:spcPct val="82000"/>
        </a:lnSpc>
        <a:spcBef>
          <a:spcPct val="0"/>
        </a:spcBef>
        <a:buNone/>
        <a:defRPr sz="28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spcBef>
          <a:spcPts val="0"/>
        </a:spcBef>
        <a:buFont typeface="Credit Suisse Type Light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68288" algn="l" defTabSz="914400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69875" algn="l" defTabSz="914400" rtl="0" eaLnBrk="1" latinLnBrk="0" hangingPunct="1">
        <a:spcBef>
          <a:spcPts val="0"/>
        </a:spcBef>
        <a:buFont typeface="Credit Suisse Type Light" pitchFamily="34" charset="0"/>
        <a:buChar char="–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44613" indent="-268288" algn="l" defTabSz="914400" rtl="0" eaLnBrk="1" latinLnBrk="0" hangingPunct="1">
        <a:spcBef>
          <a:spcPts val="0"/>
        </a:spcBef>
        <a:buClr>
          <a:srgbClr val="91867E"/>
        </a:buClr>
        <a:buFont typeface="Credit Suisse Type Light" pitchFamily="34" charset="0"/>
        <a:buChar char="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tICXGVFBD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New picture"/>
          <p:cNvPicPr>
            <a:picLocks noGrp="1"/>
          </p:cNvPicPr>
          <p:nvPr>
            <p:ph type="pic" sz="quarter" idx="17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Observability: Visualize, Analyze, Troubleshoot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1A6948-FF09-0A46-B7BD-DD006B93A7D3}" type="datetime2">
              <a:rPr lang="en-US" smtClean="0"/>
              <a:t>Friday, July 16, 2021</a:t>
            </a:fld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751962-7C6B-B344-94C7-C6885CB659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62400" y="1218961"/>
            <a:ext cx="10485200" cy="861774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dirty="0"/>
              <a:t>How metric, alerts, and dashboards </a:t>
            </a:r>
            <a:r>
              <a:rPr lang="en-US" altLang="" dirty="0"/>
              <a:t>to enhance security, empower developers and operations, and control cost.</a:t>
            </a:r>
            <a:endParaRPr lang="" altLang="" dirty="0"/>
          </a:p>
        </p:txBody>
      </p:sp>
      <p:sp>
        <p:nvSpPr>
          <p:cNvPr id="6" name="New shape"/>
          <p:cNvSpPr/>
          <p:nvPr/>
        </p:nvSpPr>
        <p:spPr>
          <a:xfrm>
            <a:off x="2478000" y="687600"/>
            <a:ext cx="7862400" cy="1684800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spcAft>
                <a:spcPts val="700"/>
              </a:spcAft>
              <a:defRPr lang="" altLang="" sz="4000" b="0" bmk="">
                <a:latin typeface="Credit Suisse Headline"/>
              </a:defRPr>
            </a:pPr>
            <a:endParaRPr lang="" altLang="" sz="4000" bmk="">
              <a:solidFill>
                <a:srgbClr val="A8A8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5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1D4A2F-E324-5A40-BBDA-87FC026B1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77686-150D-FA46-944C-C215723534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AB19677-B0DA-6E4F-A551-80222A75ABD3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E7879-AD87-EC4C-A126-FE19DF636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F41082-CE91-E349-B2AF-32CEE118E4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7200" y="1052512"/>
            <a:ext cx="6456362" cy="4752975"/>
          </a:xfrm>
        </p:spPr>
        <p:txBody>
          <a:bodyPr anchor="ctr"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Have a hypothesis (introducing Kafka-Connect + Spark to increase performance and reduce cost)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Clarify features (10x growth, reduce cost, easily scale, replay data)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Figure out how to test this hypothesis (decouple state and compute)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Build and experiment (</a:t>
            </a:r>
            <a:r>
              <a:rPr lang="en-US" sz="2400" dirty="0" err="1"/>
              <a:t>kafka</a:t>
            </a:r>
            <a:r>
              <a:rPr lang="en-US" sz="2400" dirty="0"/>
              <a:t>-connect memory, multipart uploads, byte buffers, </a:t>
            </a:r>
            <a:r>
              <a:rPr lang="en-US" sz="2400" dirty="0" err="1"/>
              <a:t>etc</a:t>
            </a:r>
            <a:r>
              <a:rPr lang="en-US" sz="2400" dirty="0"/>
              <a:t>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Measure and validate (unit test, integration tests, load-test, </a:t>
            </a:r>
            <a:r>
              <a:rPr lang="en-US" sz="2400" b="1" dirty="0"/>
              <a:t>slowest parts, data correctness, game days</a:t>
            </a:r>
            <a:r>
              <a:rPr lang="en-US" sz="2400" dirty="0"/>
              <a:t>)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Release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E8C04CC-D34C-C147-BC9D-0FF8D50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to Day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E438B-3272-124E-9200-F7D74CF9C74A}"/>
              </a:ext>
            </a:extLst>
          </p:cNvPr>
          <p:cNvSpPr/>
          <p:nvPr/>
        </p:nvSpPr>
        <p:spPr>
          <a:xfrm>
            <a:off x="3794972" y="5980593"/>
            <a:ext cx="4959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https://www.youtube.com/watch?v=3tICXGVFBDY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C30538-DC4A-7040-9FEE-32E28EE2EEFF}"/>
              </a:ext>
            </a:extLst>
          </p:cNvPr>
          <p:cNvSpPr txBox="1"/>
          <p:nvPr/>
        </p:nvSpPr>
        <p:spPr>
          <a:xfrm>
            <a:off x="7502200" y="2359587"/>
            <a:ext cx="418599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i="1" dirty="0"/>
              <a:t>We figured out the optimal size of buffers to avoid out of memory issues that we had before…we discovered them by monitoring the system.</a:t>
            </a:r>
          </a:p>
        </p:txBody>
      </p:sp>
    </p:spTree>
    <p:extLst>
      <p:ext uri="{BB962C8B-B14F-4D97-AF65-F5344CB8AC3E}">
        <p14:creationId xmlns:p14="http://schemas.microsoft.com/office/powerpoint/2010/main" val="909164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8D9049-F303-4349-A309-4563012D1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5F6E6-CCAD-1443-A5AD-A5CDD8835C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ADD1B5-2106-0640-81DB-9251B59EF6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E340378-1992-F44F-83AE-E2BD2C37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AE5861-586B-0544-86DD-1A956FEF8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F9C82C93-39ED-7645-B540-A88C10F61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87" t="5104" r="2545" b="3150"/>
          <a:stretch/>
        </p:blipFill>
        <p:spPr bwMode="auto">
          <a:xfrm>
            <a:off x="6312856" y="1412875"/>
            <a:ext cx="5584072" cy="45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BB333E-AAE9-2F49-AED4-07F7EDF99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2875"/>
            <a:ext cx="6233456" cy="41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4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2" name="Picture 8" descr="A service map in New Relic One">
            <a:extLst>
              <a:ext uri="{FF2B5EF4-FFF2-40B4-BE49-F238E27FC236}">
                <a16:creationId xmlns:a16="http://schemas.microsoft.com/office/drawing/2014/main" id="{CFFDD194-237F-E340-9799-6209EAC53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4885" y="2090552"/>
            <a:ext cx="5927046" cy="25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F5C4B4-08A5-E245-A53B-3486BAB55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AF6BFD-A092-6744-BF80-22E862593D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A4C55-A082-2E4E-8D26-02B76F943DD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5668222-342D-4E40-A47D-CBEF8BFE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Visualization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31CF1B-21A9-D247-87A0-9791D482A4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ynatrace smartscape">
            <a:extLst>
              <a:ext uri="{FF2B5EF4-FFF2-40B4-BE49-F238E27FC236}">
                <a16:creationId xmlns:a16="http://schemas.microsoft.com/office/drawing/2014/main" id="{1868E6E6-5C4B-414F-BF83-9376E2D980B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3" r="2063"/>
          <a:stretch>
            <a:fillRect/>
          </a:stretch>
        </p:blipFill>
        <p:spPr bwMode="auto">
          <a:xfrm>
            <a:off x="0" y="1840890"/>
            <a:ext cx="6254885" cy="36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Service Map">
            <a:extLst>
              <a:ext uri="{FF2B5EF4-FFF2-40B4-BE49-F238E27FC236}">
                <a16:creationId xmlns:a16="http://schemas.microsoft.com/office/drawing/2014/main" id="{02AD9946-CD5E-3943-8D02-A20F651C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16917"/>
            <a:ext cx="12212042" cy="398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8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541F80-45E2-6F48-A976-00E888066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046FA-6555-ED49-86E4-8B87B574FF4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15C7F-A330-DE47-8BD7-7A62C3A22CF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CBE29C-5065-454F-8A9F-5E9D4D3C7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Performance Monitoring (APM)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853C77-FFBC-AE49-870A-1B1081D314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4BA1EFB-C7E6-C74E-B873-7413A5FCEFB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562" y="1412875"/>
            <a:ext cx="5507421" cy="323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New Relic Edge trace duration screenshot">
            <a:extLst>
              <a:ext uri="{FF2B5EF4-FFF2-40B4-BE49-F238E27FC236}">
                <a16:creationId xmlns:a16="http://schemas.microsoft.com/office/drawing/2014/main" id="{49EB4B81-097D-DC4C-85E7-4FBB1EDB1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397" y="4338068"/>
            <a:ext cx="5507421" cy="25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New Relic Edge detailed attributes screenshot">
            <a:extLst>
              <a:ext uri="{FF2B5EF4-FFF2-40B4-BE49-F238E27FC236}">
                <a16:creationId xmlns:a16="http://schemas.microsoft.com/office/drawing/2014/main" id="{DDB152CC-F41D-434B-B9E4-F38D2E0A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4587" y="2374838"/>
            <a:ext cx="5493182" cy="274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3A06C005-8343-E64D-B28B-FFBCDE9F8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033" y="691200"/>
            <a:ext cx="11028736" cy="623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90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C78DD-D250-F845-8FC5-1AE9EFF3C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24A66-CF83-474B-9D78-3F625EC464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1B5DBF-1F0F-0045-AD28-B67A214F7A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95114C-BDD7-0347-AF93-55C4820C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756DA5-529E-DE49-AAFD-206856CDD7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E9ED572A-CFFF-BA42-808D-C543801D4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962" y="691200"/>
            <a:ext cx="11207447" cy="617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0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11EF2-A995-F34D-ADD5-D1EED3B00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6EF61-648B-0441-92A2-3667E514ED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FD687C-103E-754E-B78D-BE3053EBA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8608CB6-D70D-0247-9D6E-AFE404108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DE1897F-B811-3C4E-82D2-0B14EE07B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9807A0-0D4C-AC49-8E89-C21C6973D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Fully visualize your hosts to understand resource usage and needs" descr="Fully visualize your hosts to understand resource usage and needs">
            <a:hlinkClick r:id="" action="ppaction://media"/>
            <a:extLst>
              <a:ext uri="{FF2B5EF4-FFF2-40B4-BE49-F238E27FC236}">
                <a16:creationId xmlns:a16="http://schemas.microsoft.com/office/drawing/2014/main" id="{16A1D574-48E7-1C49-A1C5-03528228D3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496" y="691200"/>
            <a:ext cx="10622604" cy="59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4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8759F0-AEE2-0D4B-AD28-6E791E34C7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F1352-7FE0-AE49-A75D-F6D61AEEFB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A575E-D6F3-1C4C-BBAB-B096EF99A1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224B19-62A1-DA44-A5EC-D1B7C022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Monitoring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95399E-5E1F-AD42-96F6-39FC858F1F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Results from a browser test correlated with backend data: trace, metrics, logs, and more.">
            <a:extLst>
              <a:ext uri="{FF2B5EF4-FFF2-40B4-BE49-F238E27FC236}">
                <a16:creationId xmlns:a16="http://schemas.microsoft.com/office/drawing/2014/main" id="{6BEF456D-B08E-3D49-AB7F-F9F1A864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562" y="679663"/>
            <a:ext cx="10983710" cy="617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14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790925-6B26-4948-A1DB-1DF2695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A22C4-8127-4842-B021-FE68863FA5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19D3B2-D656-B541-82C5-AD8C27ECC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53679B1-21CB-AD4E-B2EF-34503FDA9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User Monitoring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86C0BC-981D-3541-B12B-C9EB17304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Drill down to the resources, actions for every user session" descr="Drill down to the resources, actions for every user session">
            <a:hlinkClick r:id="" action="ppaction://media"/>
            <a:extLst>
              <a:ext uri="{FF2B5EF4-FFF2-40B4-BE49-F238E27FC236}">
                <a16:creationId xmlns:a16="http://schemas.microsoft.com/office/drawing/2014/main" id="{AE383FC9-A2ED-A14A-AC6A-D197BE506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9859" y="692150"/>
            <a:ext cx="10823162" cy="60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EED460-FEB8-4A42-95A9-CEF4E7CD5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FF25B-950E-4A47-9570-7F780BF226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5EACB-8FDB-644F-91D0-131052DE3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14848E-C69A-AB44-B89E-39B93D5C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Monitoring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861823-1639-2F49-9B26-E4440C1C67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55441-A90F-264F-AA11-AB098E02CA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7403"/>
            <a:ext cx="6254887" cy="3618530"/>
          </a:xfrm>
          <a:prstGeom prst="rect">
            <a:avLst/>
          </a:prstGeom>
        </p:spPr>
      </p:pic>
      <p:pic>
        <p:nvPicPr>
          <p:cNvPr id="37890" name="Picture 2" descr="Cloud native security monitoring">
            <a:extLst>
              <a:ext uri="{FF2B5EF4-FFF2-40B4-BE49-F238E27FC236}">
                <a16:creationId xmlns:a16="http://schemas.microsoft.com/office/drawing/2014/main" id="{689F7C31-CFFA-AE4E-B17E-2B2FC7BB6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9434" y="1089100"/>
            <a:ext cx="6682566" cy="514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34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158506-4C32-CD44-AFCD-B324404B1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3F944-7BAC-CF41-8219-DF0A6CFF94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1DA039-ED3C-D94F-9D47-2D90B4A84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2DB5D0-E999-504E-9FE6-68DB1420F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Security Posture Management (CSPM) &amp; Compliance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5153DA-CBD5-5C45-A715-5929698C25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6799F7-16FA-5D40-A01E-D64B8042D1C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12875"/>
            <a:ext cx="5784006" cy="4005424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0EDAE554-E882-184E-9535-9799B3CA5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9291" y="1439701"/>
            <a:ext cx="6832709" cy="427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51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D1454-896B-D748-917B-D98A73AFB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1AC02-186B-2141-914A-2B04FAD90F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548CC4-53DE-2F4F-AE75-F1100E2E5C15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6E417-75DA-3F41-ADF3-8C40A7398C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675BE91-7548-2C4C-8EFE-779AE246BC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33149" y="768308"/>
            <a:ext cx="4327051" cy="3414586"/>
          </a:xfrm>
        </p:spPr>
        <p:txBody>
          <a:bodyPr/>
          <a:lstStyle/>
          <a:p>
            <a:r>
              <a:rPr lang="en-US" sz="1300" dirty="0"/>
              <a:t>Challenge</a:t>
            </a:r>
          </a:p>
          <a:p>
            <a:r>
              <a:rPr lang="en-US" sz="1300" dirty="0"/>
              <a:t>Hybrid-Cloud</a:t>
            </a:r>
          </a:p>
          <a:p>
            <a:r>
              <a:rPr lang="en-US" sz="1300" dirty="0"/>
              <a:t>Nomenclature Standardization </a:t>
            </a:r>
          </a:p>
          <a:p>
            <a:r>
              <a:rPr lang="en-US" sz="1300" dirty="0"/>
              <a:t>Metrics as Code </a:t>
            </a:r>
          </a:p>
          <a:p>
            <a:r>
              <a:rPr lang="en-US" sz="1300" dirty="0"/>
              <a:t>Everything is a Terraform Module </a:t>
            </a:r>
          </a:p>
          <a:p>
            <a:r>
              <a:rPr lang="en-US" sz="1300" dirty="0"/>
              <a:t>Extending Terraform with Configuration </a:t>
            </a:r>
          </a:p>
          <a:p>
            <a:r>
              <a:rPr lang="en-US" sz="1300" dirty="0"/>
              <a:t>Honest Metrics </a:t>
            </a:r>
          </a:p>
          <a:p>
            <a:r>
              <a:rPr lang="en-US" sz="1300" dirty="0"/>
              <a:t>Day to Day </a:t>
            </a:r>
          </a:p>
          <a:p>
            <a:r>
              <a:rPr lang="en-US" sz="1300" dirty="0"/>
              <a:t>Incident Management </a:t>
            </a:r>
          </a:p>
          <a:p>
            <a:r>
              <a:rPr lang="en-US" sz="1300" dirty="0"/>
              <a:t>Service Visualization </a:t>
            </a:r>
          </a:p>
          <a:p>
            <a:r>
              <a:rPr lang="en-US" sz="1300" dirty="0"/>
              <a:t>Application Performance Monitoring (APM) </a:t>
            </a:r>
          </a:p>
          <a:p>
            <a:r>
              <a:rPr lang="en-US" sz="1300" dirty="0"/>
              <a:t>Logging </a:t>
            </a:r>
          </a:p>
          <a:p>
            <a:r>
              <a:rPr lang="en-US" sz="1300" dirty="0"/>
              <a:t>Infrastructure Monitoring </a:t>
            </a:r>
          </a:p>
          <a:p>
            <a:r>
              <a:rPr lang="en-US" sz="1300" dirty="0"/>
              <a:t>Synthetic Monitoring </a:t>
            </a:r>
          </a:p>
          <a:p>
            <a:r>
              <a:rPr lang="en-US" sz="1300" dirty="0"/>
              <a:t>Real User Monitoring </a:t>
            </a:r>
          </a:p>
          <a:p>
            <a:r>
              <a:rPr lang="en-US" sz="1300" dirty="0"/>
              <a:t>Security Monitoring </a:t>
            </a:r>
          </a:p>
          <a:p>
            <a:r>
              <a:rPr lang="en-US" sz="1300" dirty="0"/>
              <a:t>Cloud Security Posture Management (CSPM) </a:t>
            </a:r>
          </a:p>
          <a:p>
            <a:r>
              <a:rPr lang="en-US" sz="1300" dirty="0"/>
              <a:t>Methodology of Selection 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BCFC8BC-B566-A143-8E66-50CB27D8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00B19D-F484-7949-92C5-091E78527957}"/>
              </a:ext>
            </a:extLst>
          </p:cNvPr>
          <p:cNvGrpSpPr/>
          <p:nvPr/>
        </p:nvGrpSpPr>
        <p:grpSpPr>
          <a:xfrm>
            <a:off x="427200" y="768308"/>
            <a:ext cx="6898843" cy="5826892"/>
            <a:chOff x="431800" y="466928"/>
            <a:chExt cx="8507098" cy="6858024"/>
          </a:xfrm>
        </p:grpSpPr>
        <p:pic>
          <p:nvPicPr>
            <p:cNvPr id="13" name="Google Shape;338;p68">
              <a:extLst>
                <a:ext uri="{FF2B5EF4-FFF2-40B4-BE49-F238E27FC236}">
                  <a16:creationId xmlns:a16="http://schemas.microsoft.com/office/drawing/2014/main" id="{6652D236-E85C-8947-B138-B6EF065A29C0}"/>
                </a:ext>
              </a:extLst>
            </p:cNvPr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221"/>
            <a:stretch/>
          </p:blipFill>
          <p:spPr>
            <a:xfrm>
              <a:off x="431800" y="466928"/>
              <a:ext cx="8507098" cy="68580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339;p68">
              <a:extLst>
                <a:ext uri="{FF2B5EF4-FFF2-40B4-BE49-F238E27FC236}">
                  <a16:creationId xmlns:a16="http://schemas.microsoft.com/office/drawing/2014/main" id="{96E74A8D-8BF7-5740-84AD-415094917E8E}"/>
                </a:ext>
              </a:extLst>
            </p:cNvPr>
            <p:cNvGrpSpPr/>
            <p:nvPr/>
          </p:nvGrpSpPr>
          <p:grpSpPr>
            <a:xfrm>
              <a:off x="563870" y="541222"/>
              <a:ext cx="2262605" cy="3776731"/>
              <a:chOff x="3816970" y="286058"/>
              <a:chExt cx="2262605" cy="3776731"/>
            </a:xfrm>
          </p:grpSpPr>
          <p:sp>
            <p:nvSpPr>
              <p:cNvPr id="15" name="Google Shape;340;p68">
                <a:extLst>
                  <a:ext uri="{FF2B5EF4-FFF2-40B4-BE49-F238E27FC236}">
                    <a16:creationId xmlns:a16="http://schemas.microsoft.com/office/drawing/2014/main" id="{CE2B4B02-B5E0-B340-8AE1-142EA00F4D6F}"/>
                  </a:ext>
                </a:extLst>
              </p:cNvPr>
              <p:cNvSpPr txBox="1"/>
              <p:nvPr/>
            </p:nvSpPr>
            <p:spPr>
              <a:xfrm>
                <a:off x="3816970" y="286058"/>
                <a:ext cx="2262600" cy="4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80808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Application / Front-end</a:t>
                </a:r>
                <a:endParaRPr sz="1000">
                  <a:solidFill>
                    <a:srgbClr val="80808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Mobile Developers</a:t>
                </a:r>
                <a:endParaRPr sz="100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Web Developers</a:t>
                </a:r>
                <a:endParaRPr sz="100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16" name="Google Shape;341;p68">
                <a:extLst>
                  <a:ext uri="{FF2B5EF4-FFF2-40B4-BE49-F238E27FC236}">
                    <a16:creationId xmlns:a16="http://schemas.microsoft.com/office/drawing/2014/main" id="{D10ADB71-D535-7E4A-AA6F-CE723A7ABC2D}"/>
                  </a:ext>
                </a:extLst>
              </p:cNvPr>
              <p:cNvSpPr txBox="1"/>
              <p:nvPr/>
            </p:nvSpPr>
            <p:spPr>
              <a:xfrm>
                <a:off x="3816975" y="2561889"/>
                <a:ext cx="2262600" cy="150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000" dirty="0">
                    <a:solidFill>
                      <a:srgbClr val="80808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Application / Back-end</a:t>
                </a:r>
                <a:endParaRPr sz="1000" dirty="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Application Developers</a:t>
                </a:r>
                <a:endParaRPr sz="1000" dirty="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Software Engineers</a:t>
                </a:r>
                <a:endParaRPr sz="1000" dirty="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Customer Support </a:t>
                </a:r>
                <a:endParaRPr sz="1000" dirty="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202020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Product Teams</a:t>
                </a:r>
                <a:endParaRPr sz="1000" dirty="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sp>
          <p:nvSpPr>
            <p:cNvPr id="17" name="Google Shape;342;p68">
              <a:extLst>
                <a:ext uri="{FF2B5EF4-FFF2-40B4-BE49-F238E27FC236}">
                  <a16:creationId xmlns:a16="http://schemas.microsoft.com/office/drawing/2014/main" id="{47EDA2D2-5922-204A-8969-3A692C38E8DC}"/>
                </a:ext>
              </a:extLst>
            </p:cNvPr>
            <p:cNvSpPr txBox="1"/>
            <p:nvPr/>
          </p:nvSpPr>
          <p:spPr>
            <a:xfrm>
              <a:off x="563875" y="5109603"/>
              <a:ext cx="2262600" cy="126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80808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Infrastructure</a:t>
              </a:r>
              <a:endParaRPr sz="1000">
                <a:solidFill>
                  <a:srgbClr val="2020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Systems Admins</a:t>
              </a:r>
              <a:endParaRPr sz="1000">
                <a:solidFill>
                  <a:srgbClr val="2020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Cloud Infra Teams</a:t>
              </a:r>
              <a:endParaRPr sz="1000">
                <a:solidFill>
                  <a:srgbClr val="2020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202020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DevOps Teams</a:t>
              </a:r>
              <a:endParaRPr sz="1000">
                <a:solidFill>
                  <a:srgbClr val="202020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9D9EA7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9946B6A-105A-AA4D-9FBB-5C1F8DDC1D1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2619" y="4653974"/>
            <a:ext cx="4939381" cy="180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2804D-AD55-DD40-9A4E-15156321B4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E5C5A-5C41-A14B-A90A-209D757A75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9701C-B223-914C-9BCB-677F698982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0D80A1-91E9-B144-B055-4BB1EAD3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of Selection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3EDCA2-1B59-DC4F-914A-27850D8479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73239BF-A695-184E-9E99-9079E4A7FA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970" r="-16970"/>
          <a:stretch/>
        </p:blipFill>
        <p:spPr>
          <a:xfrm>
            <a:off x="-519764" y="1181868"/>
            <a:ext cx="5856288" cy="4752975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1F30E92-8F53-2D4B-9BBC-86372BB85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45888"/>
              </p:ext>
            </p:extLst>
          </p:nvPr>
        </p:nvGraphicFramePr>
        <p:xfrm>
          <a:off x="4475748" y="1180918"/>
          <a:ext cx="7392201" cy="4773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291">
                  <a:extLst>
                    <a:ext uri="{9D8B030D-6E8A-4147-A177-3AD203B41FA5}">
                      <a16:colId xmlns:a16="http://schemas.microsoft.com/office/drawing/2014/main" val="3436028942"/>
                    </a:ext>
                  </a:extLst>
                </a:gridCol>
                <a:gridCol w="828649">
                  <a:extLst>
                    <a:ext uri="{9D8B030D-6E8A-4147-A177-3AD203B41FA5}">
                      <a16:colId xmlns:a16="http://schemas.microsoft.com/office/drawing/2014/main" val="3130575471"/>
                    </a:ext>
                  </a:extLst>
                </a:gridCol>
                <a:gridCol w="933651">
                  <a:extLst>
                    <a:ext uri="{9D8B030D-6E8A-4147-A177-3AD203B41FA5}">
                      <a16:colId xmlns:a16="http://schemas.microsoft.com/office/drawing/2014/main" val="1787674994"/>
                    </a:ext>
                  </a:extLst>
                </a:gridCol>
                <a:gridCol w="1068404">
                  <a:extLst>
                    <a:ext uri="{9D8B030D-6E8A-4147-A177-3AD203B41FA5}">
                      <a16:colId xmlns:a16="http://schemas.microsoft.com/office/drawing/2014/main" val="3735136449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2248398013"/>
                    </a:ext>
                  </a:extLst>
                </a:gridCol>
                <a:gridCol w="924026">
                  <a:extLst>
                    <a:ext uri="{9D8B030D-6E8A-4147-A177-3AD203B41FA5}">
                      <a16:colId xmlns:a16="http://schemas.microsoft.com/office/drawing/2014/main" val="89863844"/>
                    </a:ext>
                  </a:extLst>
                </a:gridCol>
                <a:gridCol w="1164656">
                  <a:extLst>
                    <a:ext uri="{9D8B030D-6E8A-4147-A177-3AD203B41FA5}">
                      <a16:colId xmlns:a16="http://schemas.microsoft.com/office/drawing/2014/main" val="1985436093"/>
                    </a:ext>
                  </a:extLst>
                </a:gridCol>
              </a:tblGrid>
              <a:tr h="3062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Holistic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Bespoke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6844269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DataDog</a:t>
                      </a:r>
                      <a:endParaRPr lang="en-US" sz="12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Dynatrace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AppDynamics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Azure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Osmosis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Opensource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43849571"/>
                  </a:ext>
                </a:extLst>
              </a:tr>
              <a:tr h="30622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 Centers</a:t>
                      </a:r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190033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r>
                        <a:rPr lang="en-US" sz="1000" dirty="0"/>
                        <a:t>Azure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redit Suisse Type Ligh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307727113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r>
                        <a:rPr lang="en-US" sz="1000" dirty="0"/>
                        <a:t>Swiss DC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redit Suisse Type Ligh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redit Suisse Type Light"/>
                        <a:ea typeface="+mn-ea"/>
                        <a:cs typeface="+mn-cs"/>
                      </a:endParaRP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redit Suisse Type Light"/>
                          <a:ea typeface="+mn-ea"/>
                          <a:cs typeface="+mn-cs"/>
                        </a:rPr>
                        <a:t>yes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704099314"/>
                  </a:ext>
                </a:extLst>
              </a:tr>
              <a:tr h="306220">
                <a:tc gridSpan="7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Features</a:t>
                      </a:r>
                    </a:p>
                  </a:txBody>
                  <a:tcPr marL="45720" marR="45720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37263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Incident Management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49039386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Service Visualization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49302024"/>
                  </a:ext>
                </a:extLst>
              </a:tr>
              <a:tr h="386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Application Performance Monitoring (APM)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57253631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Logging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422519015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Infrastructure Monitoring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33478956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Synthetic Monitoring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087240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Real User Monitoring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09176025"/>
                  </a:ext>
                </a:extLst>
              </a:tr>
              <a:tr h="306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Security Monitoring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497400587"/>
                  </a:ext>
                </a:extLst>
              </a:tr>
              <a:tr h="38605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Cloud Security Posture Management (CSPM) 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46418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4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3604F5-2BBC-144D-8725-039DDA618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A26A6B-1C7A-6845-A08F-436FC5AEB3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B548CC4-53DE-2F4F-AE75-F1100E2E5C15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BE19D-5115-BB42-BD17-72474D1662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0F5CE3E-E204-6843-9667-D3D765B54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Service Oriented</a:t>
            </a:r>
            <a:br>
              <a:rPr lang="en-US" dirty="0"/>
            </a:br>
            <a:r>
              <a:rPr lang="en-US" dirty="0"/>
              <a:t>Moving from IP controls to service naming and tagging nomenclature to define security, networking, and observability boundaries.</a:t>
            </a:r>
          </a:p>
          <a:p>
            <a:pPr marL="0" indent="0">
              <a:buNone/>
            </a:pPr>
            <a:r>
              <a:rPr lang="en-US" b="1" dirty="0"/>
              <a:t>Increasing Complexity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From cross-cloud to SaaS to microservices, an application’s landscape has dramatically transformed. </a:t>
            </a:r>
          </a:p>
          <a:p>
            <a:pPr marL="0" indent="0">
              <a:buNone/>
            </a:pPr>
            <a:r>
              <a:rPr lang="en-US" b="1" dirty="0"/>
              <a:t>Ephemeral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Flexible and fault-tolerant solutions to support containers, that may exist for seconds, to entire temporary ecosystems.  </a:t>
            </a:r>
          </a:p>
          <a:p>
            <a:pPr marL="0" indent="0">
              <a:buNone/>
            </a:pPr>
            <a:r>
              <a:rPr lang="en-US" b="1" dirty="0"/>
              <a:t>Domain Driven</a:t>
            </a:r>
          </a:p>
          <a:p>
            <a:pPr marL="0" indent="0">
              <a:buNone/>
            </a:pPr>
            <a:r>
              <a:rPr lang="en-US" dirty="0"/>
              <a:t>Clearly defining and enforcing certain naming patterns to ensure metrics are consistent and domain aligned.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3E4AE58-E58A-9647-B8A2-FED98FC2F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Challenge of Distributed Architectures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D37C1B-C381-924B-A27C-8E902016FC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Moving from cows to cattle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A97F1FC2-738B-364E-A692-AF81300788D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>
            <a:extLst>
              <a:ext uri="{FF2B5EF4-FFF2-40B4-BE49-F238E27FC236}">
                <a16:creationId xmlns:a16="http://schemas.microsoft.com/office/drawing/2014/main" id="{BA94643D-C511-9142-853C-67401FA4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243" y="6063571"/>
            <a:ext cx="227787" cy="2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8034429-B055-9A4B-A124-34DC2252295E}"/>
              </a:ext>
            </a:extLst>
          </p:cNvPr>
          <p:cNvSpPr/>
          <p:nvPr/>
        </p:nvSpPr>
        <p:spPr>
          <a:xfrm>
            <a:off x="646030" y="6088315"/>
            <a:ext cx="32912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solidFill>
                  <a:srgbClr val="000000"/>
                </a:solidFill>
              </a:rPr>
              <a:t>= Network Middleware (FWs, LBs, API Gateways, etc..)</a:t>
            </a:r>
          </a:p>
        </p:txBody>
      </p:sp>
    </p:spTree>
    <p:extLst>
      <p:ext uri="{BB962C8B-B14F-4D97-AF65-F5344CB8AC3E}">
        <p14:creationId xmlns:p14="http://schemas.microsoft.com/office/powerpoint/2010/main" val="122402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68CADA-FDCA-3340-A530-84738448A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C1532-E2ED-0B49-BD49-0504600A5B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707CA2-EC53-8146-90D5-0B97822EE3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47090B-E9D5-5542-8F64-9200942256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1400" b="1" dirty="0"/>
              <a:t>Security Insights:</a:t>
            </a:r>
            <a:endParaRPr lang="en-US" sz="1400" dirty="0"/>
          </a:p>
          <a:p>
            <a:r>
              <a:rPr lang="en-US" sz="1400" dirty="0"/>
              <a:t>Which applications are encrypted?</a:t>
            </a:r>
          </a:p>
          <a:p>
            <a:r>
              <a:rPr lang="en-US" sz="1400" dirty="0"/>
              <a:t>How many applications are actively blocking threats?</a:t>
            </a:r>
          </a:p>
          <a:p>
            <a:r>
              <a:rPr lang="en-US" sz="1400" dirty="0"/>
              <a:t>Which apps are protected by a WAF?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Operational Insights:</a:t>
            </a:r>
            <a:endParaRPr lang="en-US" sz="1400" dirty="0"/>
          </a:p>
          <a:p>
            <a:r>
              <a:rPr lang="en-US" sz="1400" dirty="0"/>
              <a:t>Which apps are at risk of service disruption?</a:t>
            </a:r>
          </a:p>
          <a:p>
            <a:r>
              <a:rPr lang="en-US" sz="1400" dirty="0"/>
              <a:t>What percent of time was my app available?</a:t>
            </a:r>
          </a:p>
          <a:p>
            <a:r>
              <a:rPr lang="en-US" sz="1400" dirty="0"/>
              <a:t>What was the average response time for my apps?</a:t>
            </a:r>
          </a:p>
          <a:p>
            <a:r>
              <a:rPr lang="en-US" sz="1400" dirty="0"/>
              <a:t>Why is my app down?</a:t>
            </a:r>
            <a:br>
              <a:rPr lang="en-US" sz="1400" dirty="0"/>
            </a:br>
            <a:endParaRPr lang="en-US" sz="1400" dirty="0"/>
          </a:p>
          <a:p>
            <a:pPr marL="0" indent="0">
              <a:buNone/>
            </a:pPr>
            <a:r>
              <a:rPr lang="en-US" sz="1400" b="1" dirty="0"/>
              <a:t>Cost insights:</a:t>
            </a:r>
            <a:endParaRPr lang="en-US" sz="1400" dirty="0"/>
          </a:p>
          <a:p>
            <a:r>
              <a:rPr lang="en-US" sz="1400" dirty="0"/>
              <a:t>How many apps are deployed elastically?</a:t>
            </a:r>
          </a:p>
          <a:p>
            <a:r>
              <a:rPr lang="en-US" sz="1400" dirty="0"/>
              <a:t>Where are my idle and underutilized resources?</a:t>
            </a:r>
          </a:p>
          <a:p>
            <a:r>
              <a:rPr lang="en-US" sz="1400" dirty="0"/>
              <a:t>Which environments are using what percent of my budget?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863F53-FFF1-F545-9930-E20CDF0F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Hybrid, Multi-Cloud Strategy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6C5D0A-6338-2B4E-B62A-78FE96DC62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pc="-150" dirty="0"/>
              <a:t>How to build a modern Zero-Trust backbone that will protect the Enterprise while accelerating the return of value?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203CFF8-2056-764D-8B6A-F9218ADC9A4A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04" b="-395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382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848F8-4FEA-FA45-B2CC-17CC5E75CF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6091A1-0401-A343-9643-082D4CBD88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DE1085-FDD9-3946-9F93-89E93EF2F52B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63AEA-DE01-AF4C-8BFE-D7573D9C4E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E44DA97-B662-454D-BD51-07FCD4CB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t"/>
            <a:r>
              <a:rPr lang="en-US" dirty="0"/>
              <a:t>Nomenclature Standardization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C50B01-D10B-5842-AB61-F0990DB579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Setting up global standards to do system-wide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0C75B5-AD68-3049-B250-5576C7D57A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91" y="1626245"/>
            <a:ext cx="7294179" cy="1066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4B45C-E324-4944-8A45-64087ED376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91" y="2692555"/>
            <a:ext cx="7408826" cy="35143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423FD8-51BC-A047-B276-BFD0B35A7C07}"/>
              </a:ext>
            </a:extLst>
          </p:cNvPr>
          <p:cNvSpPr/>
          <p:nvPr/>
        </p:nvSpPr>
        <p:spPr>
          <a:xfrm>
            <a:off x="7703117" y="1744141"/>
            <a:ext cx="4088524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Explorer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Explore all of your metrics and perform Analytics.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Types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Types of metrics that can be submitted.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Filtering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Filter your data to narrow the scope of metrics returned.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Metrics Summary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Understand your actively reporting metrics.</a:t>
            </a:r>
          </a:p>
          <a:p>
            <a:pPr>
              <a:spcAft>
                <a:spcPts val="6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Distribution Metrics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Learn about Distribution Metrics and globally accurate percentiles.</a:t>
            </a:r>
          </a:p>
        </p:txBody>
      </p:sp>
    </p:spTree>
    <p:extLst>
      <p:ext uri="{BB962C8B-B14F-4D97-AF65-F5344CB8AC3E}">
        <p14:creationId xmlns:p14="http://schemas.microsoft.com/office/powerpoint/2010/main" val="154125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6AB7F-BB06-1440-8C45-4F3535A634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05431F-42EA-E440-9928-06F06105243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9BDB2AD-1C5D-BE45-BB0C-1165F42078ED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3FD04-00D3-2144-BAA6-2A4FDBE2EE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7126E27-E2B6-4C42-B867-117B7589E6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20512" y="2326606"/>
            <a:ext cx="3781085" cy="2558214"/>
          </a:xfrm>
        </p:spPr>
        <p:txBody>
          <a:bodyPr/>
          <a:lstStyle/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/>
              <a:t>System: </a:t>
            </a:r>
            <a:br>
              <a:rPr lang="en-US" sz="1800" dirty="0"/>
            </a:br>
            <a:r>
              <a:rPr lang="en-US" sz="1800" dirty="0"/>
              <a:t>CPU / File Handle / IO/ Load / Memory / Uptime / </a:t>
            </a:r>
            <a:r>
              <a:rPr lang="en-US" sz="1800" dirty="0" err="1"/>
              <a:t>Winproc</a:t>
            </a:r>
            <a:r>
              <a:rPr lang="en-US" sz="1800" dirty="0"/>
              <a:t>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/>
              <a:t>Other:</a:t>
            </a:r>
            <a:br>
              <a:rPr lang="en-US" sz="1800" dirty="0"/>
            </a:br>
            <a:r>
              <a:rPr lang="en-US" sz="1800" dirty="0"/>
              <a:t>Disk / Network / Docker / NTP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sz="1800" b="1" dirty="0"/>
              <a:t>Custom:</a:t>
            </a:r>
            <a:br>
              <a:rPr lang="en-US" sz="1800" b="1" dirty="0"/>
            </a:br>
            <a:r>
              <a:rPr lang="en-US" sz="1800" dirty="0"/>
              <a:t>Agent / Crawler / Library (</a:t>
            </a:r>
            <a:r>
              <a:rPr lang="en-US" sz="1800" dirty="0" err="1"/>
              <a:t>api</a:t>
            </a:r>
            <a:r>
              <a:rPr lang="en-US" sz="1800" dirty="0"/>
              <a:t>)</a:t>
            </a:r>
            <a:endParaRPr lang="en-US" sz="18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81D414A-53DB-FC44-A195-478A51E8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as 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D6B600-28FB-6B4F-B2D6-E8201B36BE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Unified tooling from DEV to PROD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5A4CED-B1A9-C94B-BA8F-48C9783B83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966" y="1412875"/>
            <a:ext cx="4271434" cy="43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8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86896B-71A1-6C42-BD09-E3706872A8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270DE-8B3D-3A4F-BBB4-0536A221C5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B4081D1-3427-0D48-B014-525ADDC46EFA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25015-FF15-F041-B0D0-C13F02CFB88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3CB940-11C3-9E4B-A719-36F7D64990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4552" y="2023402"/>
            <a:ext cx="6973013" cy="2301273"/>
          </a:xfrm>
        </p:spPr>
        <p:txBody>
          <a:bodyPr anchor="ctr"/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Define Tags and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Include monitoring as a Terraform Module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Execute it from CI/CD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Test</a:t>
            </a:r>
          </a:p>
          <a:p>
            <a:pPr marL="0" indent="0" algn="ctr">
              <a:buNone/>
            </a:pPr>
            <a:r>
              <a:rPr lang="en-US" sz="2800" i="1" dirty="0"/>
              <a:t>Everything as Code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BD68002-44E3-A243-A4AD-794E2B7E3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 Terraform Module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4CE8DAD-5C41-974F-99F3-9DBAAC6485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Build your core monitoring and logging side-by-side with your application and infrastructure definitions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3D449CD3-5C98-614A-8477-FFAC9D85F1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7" y="1210479"/>
            <a:ext cx="4165600" cy="3298022"/>
          </a:xfrm>
          <a:prstGeom prst="rect">
            <a:avLst/>
          </a:prstGeom>
        </p:spPr>
      </p:pic>
      <p:pic>
        <p:nvPicPr>
          <p:cNvPr id="12" name="Picture Placeholder 30">
            <a:extLst>
              <a:ext uri="{FF2B5EF4-FFF2-40B4-BE49-F238E27FC236}">
                <a16:creationId xmlns:a16="http://schemas.microsoft.com/office/drawing/2014/main" id="{85EC3495-5BF9-8A46-A8FC-7590EB43419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211" b="-28211"/>
          <a:stretch/>
        </p:blipFill>
        <p:spPr>
          <a:xfrm>
            <a:off x="0" y="4110331"/>
            <a:ext cx="7265987" cy="2505075"/>
          </a:xfrm>
          <a:prstGeom prst="rect">
            <a:avLst/>
          </a:prstGeom>
        </p:spPr>
      </p:pic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A3ABE56-FDB9-4048-918A-6DB2B02279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1256" y="4559889"/>
            <a:ext cx="4165600" cy="16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8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3EBAE4-2500-6C46-B3D6-C72BB6CC6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8BEC3-55D3-6B4B-839B-69BE489CF7E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B19677-B0DA-6E4F-A551-80222A75ABD3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459D42-F345-E94F-8DDB-F880870320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BBEB2-D295-764D-A1F0-CA8DD9EEB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Terraform with Configuration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F172E5-37A9-9A4A-ADBD-06ED198F97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 everything needs to be HCL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7DAFE7-92C0-C547-B48F-5E95845A7E2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795" y="2237362"/>
            <a:ext cx="5552816" cy="2597285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0ABDAAC1-05CF-9349-B34A-5267E9D54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399" y="1169591"/>
            <a:ext cx="5418454" cy="279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eep visibility into infrastructure performance">
            <a:extLst>
              <a:ext uri="{FF2B5EF4-FFF2-40B4-BE49-F238E27FC236}">
                <a16:creationId xmlns:a16="http://schemas.microsoft.com/office/drawing/2014/main" id="{4550C2F0-D204-B847-A75E-51C93BA7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389" y="3724430"/>
            <a:ext cx="5340474" cy="313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1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3F71D-7A0B-2249-8686-F8D1069A3E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85812-7CD1-7F45-A97E-3FB2AA68D8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AB19677-B0DA-6E4F-A551-80222A75ABD3}" type="datetime2">
              <a:rPr lang="en-US" smtClean="0"/>
              <a:t>Friday, July 16,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83616-AE7C-AA4B-BFEE-550BAAD88B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AEDB66-048D-9142-AD75-D9DE8BCB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 Metrics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BB7299D1-8CC5-B44D-86B6-3578F73F4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8800" y="692150"/>
            <a:ext cx="7073828" cy="56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252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_cs_en">
  <a:themeElements>
    <a:clrScheme name="New Brand">
      <a:dk1>
        <a:sysClr val="windowText" lastClr="000000"/>
      </a:dk1>
      <a:lt1>
        <a:sysClr val="window" lastClr="FFFFFF"/>
      </a:lt1>
      <a:dk2>
        <a:srgbClr val="7F7F7F"/>
      </a:dk2>
      <a:lt2>
        <a:srgbClr val="E7E8E9"/>
      </a:lt2>
      <a:accent1>
        <a:srgbClr val="0072CE"/>
      </a:accent1>
      <a:accent2>
        <a:srgbClr val="78C043"/>
      </a:accent2>
      <a:accent3>
        <a:srgbClr val="865BBC"/>
      </a:accent3>
      <a:accent4>
        <a:srgbClr val="00B2AC"/>
      </a:accent4>
      <a:accent5>
        <a:srgbClr val="DA0C6F"/>
      </a:accent5>
      <a:accent6>
        <a:srgbClr val="FFFFFF"/>
      </a:accent6>
      <a:hlink>
        <a:srgbClr val="000000"/>
      </a:hlink>
      <a:folHlink>
        <a:srgbClr val="000000"/>
      </a:folHlink>
    </a:clrScheme>
    <a:fontScheme name="Custom 1">
      <a:majorFont>
        <a:latin typeface="Credit Suisse Headline"/>
        <a:ea typeface=""/>
        <a:cs typeface=""/>
      </a:majorFont>
      <a:minorFont>
        <a:latin typeface="Credit Suisse Type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E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buFont typeface="Wingdings" panose="05000000000000000000" pitchFamily="2" charset="2"/>
          <a:buChar char="§"/>
          <a:defRPr sz="1200" dirty="0" smtClean="0"/>
        </a:defPPr>
      </a:lstStyle>
    </a:txDef>
  </a:objectDefaults>
  <a:extraClrSchemeLst/>
  <a:custClrLst>
    <a:custClr name="Credit Suisse Blue">
      <a:srgbClr val="0072CE"/>
    </a:custClr>
    <a:custClr name="Credit Suisse Turquoise">
      <a:srgbClr val="00B2AC"/>
    </a:custClr>
    <a:custClr name="Credit Suisse Green">
      <a:srgbClr val="78C048"/>
    </a:custClr>
    <a:custClr name="Credit Suisse Purple">
      <a:srgbClr val="865BBC"/>
    </a:custClr>
    <a:custClr name="Credit Suisse Magenta">
      <a:srgbClr val="DA0C6F"/>
    </a:custClr>
    <a:custClr name="Credit Suisse Black">
      <a:srgbClr val="000000"/>
    </a:custClr>
    <a:custClr name="Credit Suisse Grey 3">
      <a:srgbClr val="DADADA"/>
    </a:custClr>
    <a:custClr name="White">
      <a:srgbClr val="FFFFFF"/>
    </a:custClr>
    <a:custClr name="White">
      <a:srgbClr val="FFFFFF"/>
    </a:custClr>
    <a:custClr name="RAG Green">
      <a:srgbClr val="008000"/>
    </a:custClr>
    <a:custClr name="Credit Suisse Dark Blue">
      <a:srgbClr val="003868"/>
    </a:custClr>
    <a:custClr name="Credit Suisse Dark Turquoise">
      <a:srgbClr val="005B66"/>
    </a:custClr>
    <a:custClr name="Credit Suisse Dark Green">
      <a:srgbClr val="00562A"/>
    </a:custClr>
    <a:custClr name="Credit Suisse Dark Purple">
      <a:srgbClr val="4C227C"/>
    </a:custClr>
    <a:custClr name="Credit Suisse Dark Magenta">
      <a:srgbClr val="7A004C"/>
    </a:custClr>
    <a:custClr name="Credit Suisse Grey 6">
      <a:srgbClr val="575756"/>
    </a:custClr>
    <a:custClr name="Credit Suisse Grey 2">
      <a:srgbClr val="E6E7E8"/>
    </a:custClr>
    <a:custClr name="White">
      <a:srgbClr val="FFFFFF"/>
    </a:custClr>
    <a:custClr name="White">
      <a:srgbClr val="FFFFFF"/>
    </a:custClr>
    <a:custClr name="RAG Red">
      <a:srgbClr val="D91E18"/>
    </a:custClr>
    <a:custClr name="Credit Suisse Mid Blue">
      <a:srgbClr val="004C97"/>
    </a:custClr>
    <a:custClr name="Credit Suisse Mid Turquoise">
      <a:srgbClr val="007D84"/>
    </a:custClr>
    <a:custClr name="Credit Suisse Mid Green">
      <a:srgbClr val="1F7C34"/>
    </a:custClr>
    <a:custClr name="Credit Suisse Mid Purple">
      <a:srgbClr val="633F9A"/>
    </a:custClr>
    <a:custClr name="Credit Suisse Mid Magenta">
      <a:srgbClr val="B4006E"/>
    </a:custClr>
    <a:custClr name="Credit Suisse Grey 5">
      <a:srgbClr val="7C7C7B"/>
    </a:custClr>
    <a:custClr name="Credit Suisse Grey 1">
      <a:srgbClr val="F1F2F2"/>
    </a:custClr>
    <a:custClr name="White">
      <a:srgbClr val="FFFFFF"/>
    </a:custClr>
    <a:custClr name="White">
      <a:srgbClr val="FFFFFF"/>
    </a:custClr>
    <a:custClr name="RAG Amber">
      <a:srgbClr val="FFB81C"/>
    </a:custClr>
    <a:custClr name="Credit Suisse Light Blue">
      <a:srgbClr val="ADC8E9"/>
    </a:custClr>
    <a:custClr name="Credit Suisse Light Turquoise">
      <a:srgbClr val="BFE5E2"/>
    </a:custClr>
    <a:custClr name="Credit Suisse Light Green">
      <a:srgbClr val="D5E9C1"/>
    </a:custClr>
    <a:custClr name="Credit Suisse Light Purple">
      <a:srgbClr val="D1C4E0"/>
    </a:custClr>
    <a:custClr name="Credit Suisse Light Magenta">
      <a:srgbClr val="F9C0CC"/>
    </a:custClr>
    <a:custClr name="Credit Suisse Grey 4">
      <a:srgbClr val="A8A8A7"/>
    </a:custClr>
    <a:custClr name="Credit Suisse 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8a3b140-d0b5-47be-876b-0d50e1a89c6e">
      <UserInfo>
        <DisplayName>Murtaza Abdeali</DisplayName>
        <AccountId>48</AccountId>
        <AccountType/>
      </UserInfo>
      <UserInfo>
        <DisplayName>Yetish Narayana</DisplayName>
        <AccountId>7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48C2C84AC204459043B1F45D7E99FA" ma:contentTypeVersion="11" ma:contentTypeDescription="Create a new document." ma:contentTypeScope="" ma:versionID="8f1f3b581f38ea56b22e8e1fa5a610b8">
  <xsd:schema xmlns:xsd="http://www.w3.org/2001/XMLSchema" xmlns:xs="http://www.w3.org/2001/XMLSchema" xmlns:p="http://schemas.microsoft.com/office/2006/metadata/properties" xmlns:ns2="c051eb96-701a-44de-bc5a-4c76917dc604" xmlns:ns3="28a3b140-d0b5-47be-876b-0d50e1a89c6e" targetNamespace="http://schemas.microsoft.com/office/2006/metadata/properties" ma:root="true" ma:fieldsID="a60c7b31e347c4da39da35263cd766db" ns2:_="" ns3:_="">
    <xsd:import namespace="c051eb96-701a-44de-bc5a-4c76917dc604"/>
    <xsd:import namespace="28a3b140-d0b5-47be-876b-0d50e1a89c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51eb96-701a-44de-bc5a-4c76917dc6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a3b140-d0b5-47be-876b-0d50e1a89c6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CDCEA8-2A09-4F7F-AAA9-B9582B25B819}">
  <ds:schemaRefs>
    <ds:schemaRef ds:uri="http://www.w3.org/XML/1998/namespace"/>
    <ds:schemaRef ds:uri="http://purl.org/dc/elements/1.1/"/>
    <ds:schemaRef ds:uri="c051eb96-701a-44de-bc5a-4c76917dc604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28a3b140-d0b5-47be-876b-0d50e1a89c6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E791094-C702-4102-A0E6-E3175A3931A1}">
  <ds:schemaRefs>
    <ds:schemaRef ds:uri="28a3b140-d0b5-47be-876b-0d50e1a89c6e"/>
    <ds:schemaRef ds:uri="c051eb96-701a-44de-bc5a-4c76917dc6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2A6761-9E5C-49BC-A556-B4531F28CC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12218</TotalTime>
  <Words>733</Words>
  <Application>Microsoft Macintosh PowerPoint</Application>
  <PresentationFormat>Widescreen</PresentationFormat>
  <Paragraphs>173</Paragraphs>
  <Slides>20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Credit Suisse Headline</vt:lpstr>
      <vt:lpstr>Credit Suisse Type Light</vt:lpstr>
      <vt:lpstr>Helvetica Neue</vt:lpstr>
      <vt:lpstr>Roboto Medium</vt:lpstr>
      <vt:lpstr>Wingdings</vt:lpstr>
      <vt:lpstr>Template_cs_en</vt:lpstr>
      <vt:lpstr>think-cell Slide</vt:lpstr>
      <vt:lpstr>Observability: Visualize, Analyze, Troubleshoot</vt:lpstr>
      <vt:lpstr>Agenda</vt:lpstr>
      <vt:lpstr>The Challenge of Distributed Architectures</vt:lpstr>
      <vt:lpstr>Hybrid, Multi-Cloud Strategy</vt:lpstr>
      <vt:lpstr>Nomenclature Standardization</vt:lpstr>
      <vt:lpstr>Metrics as Code</vt:lpstr>
      <vt:lpstr>Everything is a Terraform Module</vt:lpstr>
      <vt:lpstr>Extending Terraform with Configuration </vt:lpstr>
      <vt:lpstr>Honest Metrics</vt:lpstr>
      <vt:lpstr>Day to Day</vt:lpstr>
      <vt:lpstr>Incident Management</vt:lpstr>
      <vt:lpstr>Service Visualization</vt:lpstr>
      <vt:lpstr>Application Performance Monitoring (APM)</vt:lpstr>
      <vt:lpstr>Logging</vt:lpstr>
      <vt:lpstr>Infrastructure Monitoring</vt:lpstr>
      <vt:lpstr>Synthetic Monitoring </vt:lpstr>
      <vt:lpstr>Real User Monitoring</vt:lpstr>
      <vt:lpstr>Security Monitoring </vt:lpstr>
      <vt:lpstr>Cloud Security Posture Management (CSPM) &amp; Compliance</vt:lpstr>
      <vt:lpstr>Methodology of Selection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O'Shea, Casey (VIDB 125) CWR</dc:creator>
  <cp:lastModifiedBy>Casey O'Shea</cp:lastModifiedBy>
  <cp:revision>12</cp:revision>
  <cp:lastPrinted>2020-01-06T12:35:29Z</cp:lastPrinted>
  <dcterms:modified xsi:type="dcterms:W3CDTF">2021-07-16T14:10:59Z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SIProp12DataClass+304a34c9-5b17-4e2a-bdc3-dec6a43f35e7">
    <vt:lpwstr>v=1.2&gt;I=304a34c9-5b17-4e2a-bdc3-dec6a43f35e7&amp;N=Unrestricted&amp;V=1.3&amp;U=S-1-5-21-3718294971-3193642644-4012788348-29935&amp;D=Kammer%2c+Sebastian+(WJPM+7)&amp;A=Associated&amp;H=False</vt:lpwstr>
  </property>
  <property fmtid="{D5CDD505-2E9C-101B-9397-08002B2CF9AE}" pid="3" name="Classification">
    <vt:lpwstr>Unrestricted</vt:lpwstr>
  </property>
  <property fmtid="{D5CDD505-2E9C-101B-9397-08002B2CF9AE}" pid="4" name="ContentTypeId">
    <vt:lpwstr>0x0101007748C2C84AC204459043B1F45D7E99FA</vt:lpwstr>
  </property>
</Properties>
</file>